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handoutMasterIdLst>
    <p:handoutMasterId r:id="rId47"/>
  </p:handoutMasterIdLst>
  <p:sldIdLst>
    <p:sldId id="397" r:id="rId2"/>
    <p:sldId id="433" r:id="rId3"/>
    <p:sldId id="421" r:id="rId4"/>
    <p:sldId id="419" r:id="rId5"/>
    <p:sldId id="420" r:id="rId6"/>
    <p:sldId id="323" r:id="rId7"/>
    <p:sldId id="324" r:id="rId8"/>
    <p:sldId id="400" r:id="rId9"/>
    <p:sldId id="326" r:id="rId10"/>
    <p:sldId id="413" r:id="rId11"/>
    <p:sldId id="414" r:id="rId12"/>
    <p:sldId id="395" r:id="rId13"/>
    <p:sldId id="411" r:id="rId14"/>
    <p:sldId id="430" r:id="rId15"/>
    <p:sldId id="422" r:id="rId16"/>
    <p:sldId id="424" r:id="rId17"/>
    <p:sldId id="423" r:id="rId18"/>
    <p:sldId id="425" r:id="rId19"/>
    <p:sldId id="257" r:id="rId20"/>
    <p:sldId id="259" r:id="rId21"/>
    <p:sldId id="260" r:id="rId22"/>
    <p:sldId id="426" r:id="rId23"/>
    <p:sldId id="261" r:id="rId24"/>
    <p:sldId id="281" r:id="rId25"/>
    <p:sldId id="280" r:id="rId26"/>
    <p:sldId id="282" r:id="rId27"/>
    <p:sldId id="283" r:id="rId28"/>
    <p:sldId id="284" r:id="rId29"/>
    <p:sldId id="285" r:id="rId30"/>
    <p:sldId id="328" r:id="rId31"/>
    <p:sldId id="431" r:id="rId32"/>
    <p:sldId id="418" r:id="rId33"/>
    <p:sldId id="428" r:id="rId34"/>
    <p:sldId id="330" r:id="rId35"/>
    <p:sldId id="415" r:id="rId36"/>
    <p:sldId id="333" r:id="rId37"/>
    <p:sldId id="332" r:id="rId38"/>
    <p:sldId id="334" r:id="rId39"/>
    <p:sldId id="416" r:id="rId40"/>
    <p:sldId id="342" r:id="rId41"/>
    <p:sldId id="429" r:id="rId42"/>
    <p:sldId id="337" r:id="rId43"/>
    <p:sldId id="344" r:id="rId44"/>
    <p:sldId id="339" r:id="rId45"/>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54" autoAdjust="0"/>
  </p:normalViewPr>
  <p:slideViewPr>
    <p:cSldViewPr>
      <p:cViewPr varScale="1">
        <p:scale>
          <a:sx n="53" d="100"/>
          <a:sy n="53" d="100"/>
        </p:scale>
        <p:origin x="1660" y="44"/>
      </p:cViewPr>
      <p:guideLst>
        <p:guide orient="horz" pos="2160"/>
        <p:guide pos="2880"/>
      </p:guideLst>
    </p:cSldViewPr>
  </p:slideViewPr>
  <p:notesTextViewPr>
    <p:cViewPr>
      <p:scale>
        <a:sx n="1" d="1"/>
        <a:sy n="1" d="1"/>
      </p:scale>
      <p:origin x="0" y="0"/>
    </p:cViewPr>
  </p:notesTextViewPr>
  <p:sorterViewPr>
    <p:cViewPr>
      <p:scale>
        <a:sx n="141" d="100"/>
        <a:sy n="141" d="100"/>
      </p:scale>
      <p:origin x="0" y="202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A377C8-4C1C-5C41-9DC2-9177B1884C5A}" type="datetimeFigureOut">
              <a:rPr lang="en-US" smtClean="0"/>
              <a:t>10/22/2017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8C46FE-33A6-DC4C-8C4A-961E47BC65BB}" type="slidenum">
              <a:rPr lang="en-US" smtClean="0"/>
              <a:t>‹#›</a:t>
            </a:fld>
            <a:endParaRPr lang="en-US"/>
          </a:p>
        </p:txBody>
      </p:sp>
    </p:spTree>
    <p:extLst>
      <p:ext uri="{BB962C8B-B14F-4D97-AF65-F5344CB8AC3E}">
        <p14:creationId xmlns:p14="http://schemas.microsoft.com/office/powerpoint/2010/main" val="3709944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9E68F5-5801-4575-8B0B-D1DA41C3CFE0}" type="datetimeFigureOut">
              <a:rPr lang="en-US" smtClean="0"/>
              <a:t>10/22/2017</a:t>
            </a:fld>
            <a:endParaRPr lang="en-US"/>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79CA-655E-4725-AAC3-F87014D517CB}" type="slidenum">
              <a:rPr lang="en-US" smtClean="0"/>
              <a:t>‹#›</a:t>
            </a:fld>
            <a:endParaRPr lang="en-US"/>
          </a:p>
        </p:txBody>
      </p:sp>
    </p:spTree>
    <p:extLst>
      <p:ext uri="{BB962C8B-B14F-4D97-AF65-F5344CB8AC3E}">
        <p14:creationId xmlns:p14="http://schemas.microsoft.com/office/powerpoint/2010/main" val="42162611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620C30E5-CA34-774C-B563-0ED2520A800D}" type="slidenum">
              <a:rPr lang="nl-NL">
                <a:latin typeface="Times New Roman" charset="0"/>
              </a:rPr>
              <a:pPr/>
              <a:t>6</a:t>
            </a:fld>
            <a:endParaRPr lang="nl-NL">
              <a:latin typeface="Times New Roman"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r>
              <a:rPr lang="nl-BE" dirty="0">
                <a:latin typeface="Times New Roman" charset="0"/>
              </a:rPr>
              <a:t>Some distinguishing features of projects are:</a:t>
            </a:r>
          </a:p>
          <a:p>
            <a:pPr marL="228600" indent="-228600" eaLnBrk="1" hangingPunct="1"/>
            <a:r>
              <a:rPr lang="nl-BE" dirty="0">
                <a:latin typeface="Times New Roman" charset="0"/>
              </a:rPr>
              <a:t>1. There is a goal that needs to be accomplished; after this is done the project ceases to exist</a:t>
            </a:r>
          </a:p>
          <a:p>
            <a:pPr marL="228600" indent="-228600" eaLnBrk="1" hangingPunct="1"/>
            <a:r>
              <a:rPr lang="nl-BE" dirty="0">
                <a:latin typeface="Times New Roman" charset="0"/>
              </a:rPr>
              <a:t>2. It is a temporary structure of activities and allocated resources that is set up to accomplish a goal</a:t>
            </a:r>
          </a:p>
          <a:p>
            <a:pPr marL="228600" indent="-228600" eaLnBrk="1" hangingPunct="1"/>
            <a:r>
              <a:rPr lang="nl-BE" dirty="0">
                <a:latin typeface="Times New Roman" charset="0"/>
              </a:rPr>
              <a:t>=&gt; A project starts some time after a goal is defined and stops some time after the goal has been achieved</a:t>
            </a:r>
          </a:p>
          <a:p>
            <a:pPr marL="228600" indent="-228600" eaLnBrk="1" hangingPunct="1"/>
            <a:r>
              <a:rPr lang="nl-BE" dirty="0">
                <a:latin typeface="Times New Roman" charset="0"/>
              </a:rPr>
              <a:t>3. In principle, the activities are performed only once</a:t>
            </a:r>
          </a:p>
          <a:p>
            <a:pPr marL="228600" indent="-228600" eaLnBrk="1" hangingPunct="1"/>
            <a:r>
              <a:rPr lang="nl-BE" dirty="0">
                <a:latin typeface="Times New Roman" charset="0"/>
              </a:rPr>
              <a:t>4. There is something new about the project results, not done before</a:t>
            </a:r>
          </a:p>
          <a:p>
            <a:pPr marL="228600" indent="-228600" eaLnBrk="1" hangingPunct="1"/>
            <a:r>
              <a:rPr lang="nl-BE" dirty="0">
                <a:latin typeface="Times New Roman" charset="0"/>
              </a:rPr>
              <a:t>=&gt; A project is not repetitive</a:t>
            </a:r>
            <a:endParaRPr lang="nl-NL" dirty="0">
              <a:latin typeface="Times New Roman" charset="0"/>
            </a:endParaRPr>
          </a:p>
        </p:txBody>
      </p:sp>
    </p:spTree>
    <p:extLst>
      <p:ext uri="{BB962C8B-B14F-4D97-AF65-F5344CB8AC3E}">
        <p14:creationId xmlns:p14="http://schemas.microsoft.com/office/powerpoint/2010/main" val="170538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81C2ABEA-F008-7C4F-B428-D227597F9CE8}" type="slidenum">
              <a:rPr lang="nl-NL">
                <a:latin typeface="Times New Roman" charset="0"/>
              </a:rPr>
              <a:pPr/>
              <a:t>7</a:t>
            </a:fld>
            <a:endParaRPr lang="nl-NL">
              <a:latin typeface="Times New Roman"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728391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81C2ABEA-F008-7C4F-B428-D227597F9CE8}" type="slidenum">
              <a:rPr lang="nl-NL">
                <a:latin typeface="Times New Roman" charset="0"/>
              </a:rPr>
              <a:pPr/>
              <a:t>8</a:t>
            </a:fld>
            <a:endParaRPr lang="nl-NL">
              <a:latin typeface="Times New Roman"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42600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FBB59AF2-0ACC-B946-9159-E27726ED352E}" type="slidenum">
              <a:rPr lang="nl-NL">
                <a:latin typeface="Times New Roman" charset="0"/>
              </a:rPr>
              <a:pPr/>
              <a:t>9</a:t>
            </a:fld>
            <a:endParaRPr lang="nl-NL">
              <a:latin typeface="Times New Roman"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72366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5E6AFB45-2061-0246-BD79-E52EA30D1FE8}" type="slidenum">
              <a:rPr lang="nl-NL">
                <a:latin typeface="Times New Roman" charset="0"/>
              </a:rPr>
              <a:pPr/>
              <a:t>10</a:t>
            </a:fld>
            <a:endParaRPr lang="nl-NL">
              <a:latin typeface="Times New Roman"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09586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4FA4A9A0-A85B-D141-B5AB-B7DEAE5C81C1}" type="slidenum">
              <a:rPr lang="nl-NL">
                <a:latin typeface="Times New Roman" charset="0"/>
              </a:rPr>
              <a:pPr/>
              <a:t>11</a:t>
            </a:fld>
            <a:endParaRPr lang="nl-NL">
              <a:latin typeface="Times New Roman"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nl-NL" dirty="0">
              <a:latin typeface="Times New Roman" charset="0"/>
            </a:endParaRPr>
          </a:p>
        </p:txBody>
      </p:sp>
    </p:spTree>
    <p:extLst>
      <p:ext uri="{BB962C8B-B14F-4D97-AF65-F5344CB8AC3E}">
        <p14:creationId xmlns:p14="http://schemas.microsoft.com/office/powerpoint/2010/main" val="173365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CD29BB11-99B3-DA47-9945-335804D3D067}" type="slidenum">
              <a:rPr lang="nl-NL">
                <a:latin typeface="Times New Roman" charset="0"/>
              </a:rPr>
              <a:pPr/>
              <a:t>12</a:t>
            </a:fld>
            <a:endParaRPr lang="nl-NL">
              <a:latin typeface="Times New Roman"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40087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1177876F-CE78-614F-8BC0-C7A69DBB09DB}" type="slidenum">
              <a:rPr lang="nl-NL">
                <a:latin typeface="Times New Roman" charset="0"/>
              </a:rPr>
              <a:pPr/>
              <a:t>13</a:t>
            </a:fld>
            <a:endParaRPr lang="nl-NL">
              <a:latin typeface="Times New Roman"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93149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investigation work itself may reveal that the original boundaries of the project have been drawn too narrowly and will have to be expanded if worthwhile results are to be achieved </a:t>
            </a:r>
            <a:endParaRPr lang="en-US" dirty="0"/>
          </a:p>
        </p:txBody>
      </p:sp>
      <p:sp>
        <p:nvSpPr>
          <p:cNvPr id="4" name="Slide Number Placeholder 3"/>
          <p:cNvSpPr>
            <a:spLocks noGrp="1"/>
          </p:cNvSpPr>
          <p:nvPr>
            <p:ph type="sldNum" sz="quarter" idx="10"/>
          </p:nvPr>
        </p:nvSpPr>
        <p:spPr/>
        <p:txBody>
          <a:bodyPr/>
          <a:lstStyle/>
          <a:p>
            <a:fld id="{DB4B79CA-655E-4725-AAC3-F87014D517CB}" type="slidenum">
              <a:rPr lang="en-US" smtClean="0"/>
              <a:t>24</a:t>
            </a:fld>
            <a:endParaRPr lang="en-US"/>
          </a:p>
        </p:txBody>
      </p:sp>
    </p:spTree>
    <p:extLst>
      <p:ext uri="{BB962C8B-B14F-4D97-AF65-F5344CB8AC3E}">
        <p14:creationId xmlns:p14="http://schemas.microsoft.com/office/powerpoint/2010/main" val="1640582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Arial"/>
                <a:cs typeface="Arial"/>
              </a:defRPr>
            </a:lvl1pPr>
          </a:lstStyle>
          <a:p>
            <a:r>
              <a:rPr lang="de-DE" dirty="0"/>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sp>
        <p:nvSpPr>
          <p:cNvPr id="7" name="Rectangle 6"/>
          <p:cNvSpPr/>
          <p:nvPr userDrawn="1"/>
        </p:nvSpPr>
        <p:spPr>
          <a:xfrm>
            <a:off x="0" y="620688"/>
            <a:ext cx="9144000"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27956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Object">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457200" y="122238"/>
            <a:ext cx="8229600" cy="6008687"/>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Rectangle 5"/>
          <p:cNvSpPr>
            <a:spLocks noGrp="1" noChangeArrowheads="1"/>
          </p:cNvSpPr>
          <p:nvPr>
            <p:ph type="dt" sz="half" idx="10"/>
          </p:nvPr>
        </p:nvSpPr>
        <p:spPr>
          <a:xfrm>
            <a:off x="4238247" y="6434242"/>
            <a:ext cx="1008112" cy="365125"/>
          </a:xfrm>
          <a:prstGeom prst="rect">
            <a:avLst/>
          </a:prstGeom>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xfrm>
            <a:off x="5318367" y="6434242"/>
            <a:ext cx="2895600" cy="365125"/>
          </a:xfrm>
          <a:prstGeom prst="rect">
            <a:avLst/>
          </a:prstGeom>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fld id="{B57D79B9-EC00-0846-AE31-A844AA9D692D}" type="slidenum">
              <a:rPr lang="en-US"/>
              <a:pPr/>
              <a:t>‹#›</a:t>
            </a:fld>
            <a:endParaRPr lang="en-US"/>
          </a:p>
        </p:txBody>
      </p:sp>
    </p:spTree>
    <p:extLst>
      <p:ext uri="{BB962C8B-B14F-4D97-AF65-F5344CB8AC3E}">
        <p14:creationId xmlns:p14="http://schemas.microsoft.com/office/powerpoint/2010/main" val="388252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5" name="Fußzeilenplatzhalter 4"/>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8725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6" name="Fußzeilenplatzhalter 5"/>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782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4" name="Fußzeilenplatzhalter 3"/>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848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3" name="Fußzeilenplatzhalter 2"/>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485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6" name="Fußzeilenplatzhalter 5"/>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853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6" name="Fußzeilenplatzhalter 5"/>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911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5" name="Fußzeilenplatzhalter 4"/>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528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4238247" y="6434242"/>
            <a:ext cx="1008112" cy="365125"/>
          </a:xfrm>
          <a:prstGeom prst="rect">
            <a:avLst/>
          </a:prstGeom>
        </p:spPr>
        <p:txBody>
          <a:bodyPr/>
          <a:lstStyle/>
          <a:p>
            <a:endParaRPr lang="en-US">
              <a:solidFill>
                <a:prstClr val="black">
                  <a:tint val="75000"/>
                </a:prstClr>
              </a:solidFill>
            </a:endParaRPr>
          </a:p>
        </p:txBody>
      </p:sp>
      <p:sp>
        <p:nvSpPr>
          <p:cNvPr id="5" name="Fußzeilenplatzhalter 4"/>
          <p:cNvSpPr>
            <a:spLocks noGrp="1"/>
          </p:cNvSpPr>
          <p:nvPr>
            <p:ph type="ftr" sz="quarter" idx="11"/>
          </p:nvPr>
        </p:nvSpPr>
        <p:spPr>
          <a:xfrm>
            <a:off x="5318367" y="6434242"/>
            <a:ext cx="2895600" cy="365125"/>
          </a:xfrm>
          <a:prstGeom prst="rect">
            <a:avLst/>
          </a:prstGeom>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559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052736"/>
            <a:ext cx="8229600" cy="518457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8194326" y="6453336"/>
            <a:ext cx="84217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1974DF9-AD47-4691-BA21-BBFCE3637A9A}" type="slidenum">
              <a:rPr lang="en-US" smtClean="0">
                <a:solidFill>
                  <a:prstClr val="black">
                    <a:tint val="75000"/>
                  </a:prstClr>
                </a:solidFill>
              </a:rPr>
              <a:pPr/>
              <a:t>‹#›</a:t>
            </a:fld>
            <a:endParaRPr lang="en-US" dirty="0">
              <a:solidFill>
                <a:prstClr val="black">
                  <a:tint val="75000"/>
                </a:prstClr>
              </a:solidFill>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44624"/>
            <a:ext cx="8229600" cy="706090"/>
          </a:xfrm>
          <a:prstGeom prst="rect">
            <a:avLst/>
          </a:prstGeom>
        </p:spPr>
        <p:txBody>
          <a:bodyPr vert="horz" lIns="91440" tIns="45720" rIns="91440" bIns="45720" rtlCol="0" anchor="ctr">
            <a:noAutofit/>
          </a:bodyPr>
          <a:lstStyle/>
          <a:p>
            <a:r>
              <a:rPr lang="de-DE" dirty="0"/>
              <a:t>Titelmasterformat durch Klicken bearbeiten</a:t>
            </a:r>
          </a:p>
        </p:txBody>
      </p:sp>
      <p:pic>
        <p:nvPicPr>
          <p:cNvPr id="8" name="Picture 7" descr="Chalmers_GU.wmf"/>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81371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hdr="0" ftr="0" dt="0"/>
  <p:txStyles>
    <p:titleStyle>
      <a:lvl1pPr algn="ctr" defTabSz="914400" rtl="0" eaLnBrk="1" latinLnBrk="0" hangingPunct="1">
        <a:spcBef>
          <a:spcPct val="0"/>
        </a:spcBef>
        <a:buNone/>
        <a:defRPr sz="32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Olsson.bv@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DIT092: Mini Project</a:t>
            </a:r>
          </a:p>
        </p:txBody>
      </p:sp>
      <p:sp>
        <p:nvSpPr>
          <p:cNvPr id="3" name="Subtitle 2"/>
          <p:cNvSpPr>
            <a:spLocks noGrp="1"/>
          </p:cNvSpPr>
          <p:nvPr>
            <p:ph type="subTitle" idx="1"/>
          </p:nvPr>
        </p:nvSpPr>
        <p:spPr/>
        <p:txBody>
          <a:bodyPr/>
          <a:lstStyle/>
          <a:p>
            <a:r>
              <a:rPr lang="en-US" dirty="0"/>
              <a:t>Björn Olsson</a:t>
            </a:r>
          </a:p>
          <a:p>
            <a:r>
              <a:rPr lang="en-US" dirty="0"/>
              <a:t>Email, skype, slack: </a:t>
            </a:r>
            <a:r>
              <a:rPr lang="en-US" dirty="0">
                <a:hlinkClick r:id="rId2"/>
              </a:rPr>
              <a:t>Olsson.bv@gmail.com</a:t>
            </a:r>
            <a:endParaRPr lang="en-US" dirty="0"/>
          </a:p>
        </p:txBody>
      </p:sp>
      <p:sp>
        <p:nvSpPr>
          <p:cNvPr id="4" name="TextBox 3"/>
          <p:cNvSpPr txBox="1"/>
          <p:nvPr/>
        </p:nvSpPr>
        <p:spPr>
          <a:xfrm>
            <a:off x="395536" y="404664"/>
            <a:ext cx="1017150" cy="369332"/>
          </a:xfrm>
          <a:prstGeom prst="rect">
            <a:avLst/>
          </a:prstGeom>
          <a:noFill/>
        </p:spPr>
        <p:txBody>
          <a:bodyPr wrap="none" rtlCol="0">
            <a:spAutoFit/>
          </a:bodyPr>
          <a:lstStyle/>
          <a:p>
            <a:r>
              <a:rPr lang="en-US" dirty="0"/>
              <a:t>Ch1, Ch6</a:t>
            </a:r>
          </a:p>
        </p:txBody>
      </p:sp>
    </p:spTree>
    <p:extLst>
      <p:ext uri="{BB962C8B-B14F-4D97-AF65-F5344CB8AC3E}">
        <p14:creationId xmlns:p14="http://schemas.microsoft.com/office/powerpoint/2010/main" val="22629707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r>
              <a:rPr lang="nl-NL"/>
              <a:t>Job of the project manager</a:t>
            </a:r>
            <a:endParaRPr lang="nl-NL" dirty="0"/>
          </a:p>
        </p:txBody>
      </p:sp>
      <p:sp>
        <p:nvSpPr>
          <p:cNvPr id="16390" name="Rectangle 3"/>
          <p:cNvSpPr>
            <a:spLocks noGrp="1" noChangeArrowheads="1"/>
          </p:cNvSpPr>
          <p:nvPr>
            <p:ph idx="1"/>
          </p:nvPr>
        </p:nvSpPr>
        <p:spPr/>
        <p:txBody>
          <a:bodyPr>
            <a:normAutofit/>
          </a:bodyPr>
          <a:lstStyle/>
          <a:p>
            <a:r>
              <a:rPr lang="en-GB" sz="3200" b="1" dirty="0"/>
              <a:t>Software project planning</a:t>
            </a:r>
            <a:r>
              <a:rPr lang="en-GB" sz="3200" dirty="0"/>
              <a:t>, addressing issues such as</a:t>
            </a:r>
          </a:p>
          <a:p>
            <a:pPr lvl="1"/>
            <a:r>
              <a:rPr lang="en-GB" sz="2800" dirty="0"/>
              <a:t>How to determine the scope of a project?</a:t>
            </a:r>
          </a:p>
          <a:p>
            <a:pPr lvl="1"/>
            <a:r>
              <a:rPr lang="en-GB" sz="2800" dirty="0"/>
              <a:t>How to define the required project activities?</a:t>
            </a:r>
          </a:p>
          <a:p>
            <a:pPr lvl="1"/>
            <a:r>
              <a:rPr lang="en-GB" sz="2800" dirty="0"/>
              <a:t>How does the software process relate to project management?</a:t>
            </a:r>
          </a:p>
          <a:p>
            <a:pPr lvl="1"/>
            <a:r>
              <a:rPr lang="en-GB" sz="2800" dirty="0"/>
              <a:t>How to estimate the required resources?</a:t>
            </a:r>
          </a:p>
          <a:p>
            <a:pPr lvl="1"/>
            <a:r>
              <a:rPr lang="en-GB" sz="2800" dirty="0"/>
              <a:t>How to estimate the duration of the project activities?</a:t>
            </a:r>
          </a:p>
          <a:p>
            <a:pPr lvl="1"/>
            <a:r>
              <a:rPr lang="en-GB" sz="2800" dirty="0"/>
              <a:t>How to estimate project costs?</a:t>
            </a:r>
          </a:p>
          <a:p>
            <a:endParaRPr lang="nl-NL" sz="3200" dirty="0"/>
          </a:p>
        </p:txBody>
      </p:sp>
      <p:sp>
        <p:nvSpPr>
          <p:cNvPr id="2" name="Slide Number Placeholder 1"/>
          <p:cNvSpPr>
            <a:spLocks noGrp="1"/>
          </p:cNvSpPr>
          <p:nvPr>
            <p:ph type="sldNum" sz="quarter" idx="12"/>
          </p:nvPr>
        </p:nvSpPr>
        <p:spPr/>
        <p:txBody>
          <a:bodyPr/>
          <a:lstStyle/>
          <a:p>
            <a:fld id="{91974DF9-AD47-4691-BA21-BBFCE3637A9A}" type="slidenum">
              <a:rPr lang="en-US" smtClean="0"/>
              <a:pPr/>
              <a:t>10</a:t>
            </a:fld>
            <a:endParaRPr lang="en-US"/>
          </a:p>
        </p:txBody>
      </p:sp>
    </p:spTree>
    <p:extLst>
      <p:ext uri="{BB962C8B-B14F-4D97-AF65-F5344CB8AC3E}">
        <p14:creationId xmlns:p14="http://schemas.microsoft.com/office/powerpoint/2010/main" val="179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Arial" charset="0"/>
                <a:cs typeface="Arial" charset="0"/>
              </a:rPr>
              <a:t>Job of the project manager</a:t>
            </a:r>
            <a:endParaRPr lang="en-US" dirty="0"/>
          </a:p>
        </p:txBody>
      </p:sp>
      <p:sp>
        <p:nvSpPr>
          <p:cNvPr id="17412" name="Rectangle 5"/>
          <p:cNvSpPr>
            <a:spLocks noGrp="1" noChangeArrowheads="1"/>
          </p:cNvSpPr>
          <p:nvPr>
            <p:ph idx="1"/>
          </p:nvPr>
        </p:nvSpPr>
        <p:spPr/>
        <p:txBody>
          <a:bodyPr>
            <a:normAutofit/>
          </a:bodyPr>
          <a:lstStyle/>
          <a:p>
            <a:pPr>
              <a:spcBef>
                <a:spcPts val="500"/>
              </a:spcBef>
              <a:spcAft>
                <a:spcPts val="500"/>
              </a:spcAft>
            </a:pPr>
            <a:r>
              <a:rPr lang="en-GB" sz="3200" b="1" dirty="0">
                <a:latin typeface="Arial" charset="0"/>
                <a:cs typeface="Arial" charset="0"/>
              </a:rPr>
              <a:t>The execution and control of software projects</a:t>
            </a:r>
            <a:r>
              <a:rPr lang="en-GB" sz="3200" dirty="0">
                <a:latin typeface="Arial" charset="0"/>
                <a:cs typeface="Arial" charset="0"/>
              </a:rPr>
              <a:t>, addressing issues such as</a:t>
            </a:r>
          </a:p>
          <a:p>
            <a:pPr lvl="1">
              <a:spcBef>
                <a:spcPts val="500"/>
              </a:spcBef>
              <a:spcAft>
                <a:spcPts val="500"/>
              </a:spcAft>
            </a:pPr>
            <a:r>
              <a:rPr lang="en-GB" sz="2800" dirty="0">
                <a:latin typeface="Arial" charset="0"/>
                <a:cs typeface="Arial" charset="0"/>
              </a:rPr>
              <a:t>How to control and change the schedule?</a:t>
            </a:r>
          </a:p>
          <a:p>
            <a:pPr lvl="1">
              <a:spcBef>
                <a:spcPts val="500"/>
              </a:spcBef>
              <a:spcAft>
                <a:spcPts val="500"/>
              </a:spcAft>
            </a:pPr>
            <a:r>
              <a:rPr lang="en-GB" sz="2800" dirty="0">
                <a:latin typeface="Arial" charset="0"/>
                <a:cs typeface="Arial" charset="0"/>
              </a:rPr>
              <a:t>How to control cost?</a:t>
            </a:r>
          </a:p>
          <a:p>
            <a:pPr lvl="1" eaLnBrk="1" hangingPunct="1">
              <a:spcBef>
                <a:spcPts val="500"/>
              </a:spcBef>
              <a:spcAft>
                <a:spcPts val="500"/>
              </a:spcAft>
            </a:pPr>
            <a:r>
              <a:rPr lang="en-GB" sz="2800" dirty="0">
                <a:latin typeface="Arial" charset="0"/>
                <a:cs typeface="Arial" charset="0"/>
              </a:rPr>
              <a:t>How to achieve the desired level of quality?</a:t>
            </a:r>
          </a:p>
        </p:txBody>
      </p:sp>
      <p:sp>
        <p:nvSpPr>
          <p:cNvPr id="3" name="Slide Number Placeholder 2"/>
          <p:cNvSpPr>
            <a:spLocks noGrp="1"/>
          </p:cNvSpPr>
          <p:nvPr>
            <p:ph type="sldNum" sz="quarter" idx="12"/>
          </p:nvPr>
        </p:nvSpPr>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353506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5"/>
          <p:cNvSpPr>
            <a:spLocks noGrp="1" noChangeArrowheads="1"/>
          </p:cNvSpPr>
          <p:nvPr>
            <p:ph type="title"/>
          </p:nvPr>
        </p:nvSpPr>
        <p:spPr/>
        <p:txBody>
          <a:bodyPr/>
          <a:lstStyle/>
          <a:p>
            <a:r>
              <a:rPr lang="nl-NL"/>
              <a:t>‘Soft skills</a:t>
            </a:r>
            <a:r>
              <a:rPr lang="ja-JP" altLang="nl-NL"/>
              <a:t>’</a:t>
            </a:r>
            <a:r>
              <a:rPr lang="en-US" altLang="ja-JP"/>
              <a:t>are required</a:t>
            </a:r>
            <a:endParaRPr lang="en-US" dirty="0"/>
          </a:p>
        </p:txBody>
      </p:sp>
      <p:sp>
        <p:nvSpPr>
          <p:cNvPr id="11269" name="Rectangle 6"/>
          <p:cNvSpPr>
            <a:spLocks noGrp="1" noChangeArrowheads="1"/>
          </p:cNvSpPr>
          <p:nvPr>
            <p:ph idx="1"/>
          </p:nvPr>
        </p:nvSpPr>
        <p:spPr/>
        <p:txBody>
          <a:bodyPr/>
          <a:lstStyle/>
          <a:p>
            <a:r>
              <a:rPr lang="nl-NL" dirty="0"/>
              <a:t>A </a:t>
            </a:r>
            <a:r>
              <a:rPr lang="ja-JP" altLang="nl-NL" dirty="0"/>
              <a:t>‘</a:t>
            </a:r>
            <a:r>
              <a:rPr lang="nl-NL" dirty="0" err="1"/>
              <a:t>good</a:t>
            </a:r>
            <a:r>
              <a:rPr lang="ja-JP" altLang="nl-NL" dirty="0"/>
              <a:t>’</a:t>
            </a:r>
            <a:r>
              <a:rPr lang="nl-NL" dirty="0"/>
              <a:t> project manager has </a:t>
            </a:r>
            <a:r>
              <a:rPr lang="nl-NL" dirty="0">
                <a:solidFill>
                  <a:srgbClr val="FF0000"/>
                </a:solidFill>
              </a:rPr>
              <a:t>managerial skills</a:t>
            </a:r>
            <a:r>
              <a:rPr lang="nl-NL" dirty="0"/>
              <a:t>:</a:t>
            </a:r>
          </a:p>
          <a:p>
            <a:pPr lvl="1"/>
            <a:r>
              <a:rPr lang="nl-NL" dirty="0" err="1"/>
              <a:t>Leadership</a:t>
            </a:r>
            <a:endParaRPr lang="nl-NL" dirty="0"/>
          </a:p>
          <a:p>
            <a:pPr lvl="1"/>
            <a:r>
              <a:rPr lang="nl-NL" dirty="0" err="1"/>
              <a:t>Ability</a:t>
            </a:r>
            <a:r>
              <a:rPr lang="nl-NL" dirty="0"/>
              <a:t> </a:t>
            </a:r>
            <a:r>
              <a:rPr lang="nl-NL" dirty="0" err="1"/>
              <a:t>to</a:t>
            </a:r>
            <a:r>
              <a:rPr lang="nl-NL" dirty="0"/>
              <a:t> </a:t>
            </a:r>
            <a:r>
              <a:rPr lang="nl-NL" dirty="0" err="1"/>
              <a:t>communicate</a:t>
            </a:r>
            <a:r>
              <a:rPr lang="nl-NL" dirty="0"/>
              <a:t> (</a:t>
            </a:r>
            <a:r>
              <a:rPr lang="nl-NL" dirty="0" err="1"/>
              <a:t>to</a:t>
            </a:r>
            <a:r>
              <a:rPr lang="nl-NL" dirty="0"/>
              <a:t> project team members)</a:t>
            </a:r>
          </a:p>
          <a:p>
            <a:pPr lvl="1"/>
            <a:r>
              <a:rPr lang="nl-NL" dirty="0" err="1"/>
              <a:t>Ability</a:t>
            </a:r>
            <a:r>
              <a:rPr lang="nl-NL" dirty="0"/>
              <a:t> </a:t>
            </a:r>
            <a:r>
              <a:rPr lang="nl-NL" dirty="0" err="1"/>
              <a:t>to</a:t>
            </a:r>
            <a:r>
              <a:rPr lang="nl-NL" dirty="0"/>
              <a:t> report (</a:t>
            </a:r>
            <a:r>
              <a:rPr lang="nl-NL" dirty="0" err="1"/>
              <a:t>to</a:t>
            </a:r>
            <a:r>
              <a:rPr lang="nl-NL" dirty="0"/>
              <a:t> </a:t>
            </a:r>
            <a:r>
              <a:rPr lang="nl-NL" dirty="0" err="1"/>
              <a:t>higher</a:t>
            </a:r>
            <a:r>
              <a:rPr lang="nl-NL" dirty="0"/>
              <a:t>-level management)</a:t>
            </a:r>
          </a:p>
          <a:p>
            <a:pPr lvl="1"/>
            <a:r>
              <a:rPr lang="nl-NL" dirty="0" err="1"/>
              <a:t>Ability</a:t>
            </a:r>
            <a:r>
              <a:rPr lang="nl-NL" dirty="0"/>
              <a:t> </a:t>
            </a:r>
            <a:r>
              <a:rPr lang="nl-NL" dirty="0" err="1"/>
              <a:t>to</a:t>
            </a:r>
            <a:r>
              <a:rPr lang="nl-NL" dirty="0"/>
              <a:t> </a:t>
            </a:r>
            <a:r>
              <a:rPr lang="nl-NL" dirty="0" err="1"/>
              <a:t>negotiate</a:t>
            </a:r>
            <a:r>
              <a:rPr lang="nl-NL" dirty="0"/>
              <a:t> (</a:t>
            </a:r>
            <a:r>
              <a:rPr lang="nl-NL" dirty="0" err="1"/>
              <a:t>with</a:t>
            </a:r>
            <a:r>
              <a:rPr lang="nl-NL" dirty="0"/>
              <a:t> </a:t>
            </a:r>
            <a:r>
              <a:rPr lang="nl-NL" dirty="0" err="1"/>
              <a:t>customers</a:t>
            </a:r>
            <a:r>
              <a:rPr lang="nl-NL" dirty="0"/>
              <a:t>)</a:t>
            </a:r>
          </a:p>
          <a:p>
            <a:pPr lvl="1"/>
            <a:r>
              <a:rPr lang="nl-NL" dirty="0" err="1"/>
              <a:t>Ability</a:t>
            </a:r>
            <a:r>
              <a:rPr lang="nl-NL" dirty="0"/>
              <a:t> </a:t>
            </a:r>
            <a:r>
              <a:rPr lang="nl-NL" dirty="0" err="1"/>
              <a:t>to</a:t>
            </a:r>
            <a:r>
              <a:rPr lang="nl-NL" dirty="0"/>
              <a:t> keep in control</a:t>
            </a:r>
          </a:p>
          <a:p>
            <a:pPr lvl="1"/>
            <a:r>
              <a:rPr lang="nl-NL" dirty="0" err="1"/>
              <a:t>Problem</a:t>
            </a:r>
            <a:r>
              <a:rPr lang="nl-NL" dirty="0"/>
              <a:t> </a:t>
            </a:r>
            <a:r>
              <a:rPr lang="nl-NL" dirty="0" err="1"/>
              <a:t>solving</a:t>
            </a:r>
            <a:r>
              <a:rPr lang="nl-NL" dirty="0"/>
              <a:t> skills</a:t>
            </a:r>
          </a:p>
          <a:p>
            <a:pPr lvl="1"/>
            <a:r>
              <a:rPr lang="nl-NL" dirty="0"/>
              <a:t>Conflict management skills</a:t>
            </a:r>
          </a:p>
          <a:p>
            <a:pPr lvl="1"/>
            <a:r>
              <a:rPr lang="nl-NL" dirty="0"/>
              <a:t>…</a:t>
            </a:r>
            <a:br>
              <a:rPr lang="nl-NL" dirty="0"/>
            </a:br>
            <a:endParaRPr lang="nl-NL" dirty="0"/>
          </a:p>
          <a:p>
            <a:pPr marL="0" indent="0" algn="ctr">
              <a:buNone/>
            </a:pPr>
            <a:r>
              <a:rPr lang="nl-NL" dirty="0">
                <a:solidFill>
                  <a:srgbClr val="0000FF"/>
                </a:solidFill>
              </a:rPr>
              <a:t>Hard </a:t>
            </a:r>
            <a:r>
              <a:rPr lang="nl-NL" dirty="0" err="1">
                <a:solidFill>
                  <a:srgbClr val="0000FF"/>
                </a:solidFill>
              </a:rPr>
              <a:t>to</a:t>
            </a:r>
            <a:r>
              <a:rPr lang="nl-NL" dirty="0">
                <a:solidFill>
                  <a:srgbClr val="0000FF"/>
                </a:solidFill>
              </a:rPr>
              <a:t> </a:t>
            </a:r>
            <a:r>
              <a:rPr lang="nl-NL" dirty="0" err="1">
                <a:solidFill>
                  <a:srgbClr val="0000FF"/>
                </a:solidFill>
              </a:rPr>
              <a:t>learn</a:t>
            </a:r>
            <a:r>
              <a:rPr lang="nl-NL" dirty="0">
                <a:solidFill>
                  <a:srgbClr val="0000FF"/>
                </a:solidFill>
              </a:rPr>
              <a:t>, but training </a:t>
            </a:r>
            <a:r>
              <a:rPr lang="nl-NL" dirty="0" err="1">
                <a:solidFill>
                  <a:srgbClr val="0000FF"/>
                </a:solidFill>
              </a:rPr>
              <a:t>can</a:t>
            </a:r>
            <a:r>
              <a:rPr lang="nl-NL" dirty="0">
                <a:solidFill>
                  <a:srgbClr val="0000FF"/>
                </a:solidFill>
              </a:rPr>
              <a:t> help</a:t>
            </a:r>
            <a:br>
              <a:rPr lang="nl-NL" dirty="0">
                <a:solidFill>
                  <a:srgbClr val="0000FF"/>
                </a:solidFill>
              </a:rPr>
            </a:br>
            <a:r>
              <a:rPr lang="nl-NL" dirty="0" err="1">
                <a:solidFill>
                  <a:srgbClr val="0000FF"/>
                </a:solidFill>
              </a:rPr>
              <a:t>Experience</a:t>
            </a:r>
            <a:r>
              <a:rPr lang="nl-NL" dirty="0">
                <a:solidFill>
                  <a:srgbClr val="0000FF"/>
                </a:solidFill>
              </a:rPr>
              <a:t> is </a:t>
            </a:r>
            <a:r>
              <a:rPr lang="nl-NL" dirty="0" err="1">
                <a:solidFill>
                  <a:srgbClr val="0000FF"/>
                </a:solidFill>
              </a:rPr>
              <a:t>required</a:t>
            </a:r>
            <a:r>
              <a:rPr lang="nl-NL" dirty="0">
                <a:solidFill>
                  <a:srgbClr val="0000FF"/>
                </a:solidFill>
              </a:rPr>
              <a:t> </a:t>
            </a:r>
            <a:r>
              <a:rPr lang="nl-NL" dirty="0" err="1">
                <a:solidFill>
                  <a:srgbClr val="0000FF"/>
                </a:solidFill>
              </a:rPr>
              <a:t>to</a:t>
            </a:r>
            <a:r>
              <a:rPr lang="nl-NL" dirty="0">
                <a:solidFill>
                  <a:srgbClr val="0000FF"/>
                </a:solidFill>
              </a:rPr>
              <a:t> master </a:t>
            </a:r>
            <a:r>
              <a:rPr lang="nl-NL" dirty="0" err="1">
                <a:solidFill>
                  <a:srgbClr val="0000FF"/>
                </a:solidFill>
              </a:rPr>
              <a:t>it</a:t>
            </a:r>
            <a:endParaRPr lang="nl-NL"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411266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5"/>
          <p:cNvSpPr>
            <a:spLocks noGrp="1" noChangeArrowheads="1"/>
          </p:cNvSpPr>
          <p:nvPr>
            <p:ph type="title"/>
          </p:nvPr>
        </p:nvSpPr>
        <p:spPr/>
        <p:txBody>
          <a:bodyPr/>
          <a:lstStyle/>
          <a:p>
            <a:r>
              <a:rPr lang="nl-NL"/>
              <a:t>Learning </a:t>
            </a:r>
            <a:r>
              <a:rPr lang="ja-JP" altLang="nl-NL"/>
              <a:t>‘</a:t>
            </a:r>
            <a:r>
              <a:rPr lang="nl-NL"/>
              <a:t>project mechanics</a:t>
            </a:r>
            <a:r>
              <a:rPr lang="ja-JP" altLang="nl-NL"/>
              <a:t>’</a:t>
            </a:r>
            <a:r>
              <a:rPr lang="nl-NL" altLang="ja-JP"/>
              <a:t>is important</a:t>
            </a:r>
            <a:endParaRPr lang="en-US" dirty="0"/>
          </a:p>
        </p:txBody>
      </p:sp>
      <p:sp>
        <p:nvSpPr>
          <p:cNvPr id="13317" name="Rectangle 7"/>
          <p:cNvSpPr>
            <a:spLocks noGrp="1" noChangeArrowheads="1"/>
          </p:cNvSpPr>
          <p:nvPr>
            <p:ph type="body" idx="1"/>
          </p:nvPr>
        </p:nvSpPr>
        <p:spPr/>
        <p:txBody>
          <a:bodyPr/>
          <a:lstStyle/>
          <a:p>
            <a:r>
              <a:rPr lang="nl-NL" dirty="0"/>
              <a:t>A </a:t>
            </a:r>
            <a:r>
              <a:rPr lang="ja-JP" altLang="nl-NL" dirty="0"/>
              <a:t>‘</a:t>
            </a:r>
            <a:r>
              <a:rPr lang="nl-NL" dirty="0" err="1"/>
              <a:t>good</a:t>
            </a:r>
            <a:r>
              <a:rPr lang="ja-JP" altLang="nl-NL" dirty="0"/>
              <a:t>’</a:t>
            </a:r>
            <a:r>
              <a:rPr lang="nl-NL" dirty="0"/>
              <a:t> project manager </a:t>
            </a:r>
            <a:r>
              <a:rPr lang="nl-NL" dirty="0" err="1"/>
              <a:t>makes</a:t>
            </a:r>
            <a:r>
              <a:rPr lang="nl-NL" dirty="0"/>
              <a:t> </a:t>
            </a:r>
            <a:r>
              <a:rPr lang="nl-NL" dirty="0" err="1"/>
              <a:t>efficient</a:t>
            </a:r>
            <a:r>
              <a:rPr lang="nl-NL" dirty="0"/>
              <a:t> </a:t>
            </a:r>
            <a:r>
              <a:rPr lang="nl-NL" dirty="0" err="1"/>
              <a:t>and</a:t>
            </a:r>
            <a:r>
              <a:rPr lang="nl-NL" dirty="0"/>
              <a:t> </a:t>
            </a:r>
            <a:r>
              <a:rPr lang="nl-NL" dirty="0" err="1"/>
              <a:t>effective</a:t>
            </a:r>
            <a:r>
              <a:rPr lang="nl-NL" dirty="0"/>
              <a:t> </a:t>
            </a:r>
            <a:r>
              <a:rPr lang="nl-NL" dirty="0" err="1"/>
              <a:t>use</a:t>
            </a:r>
            <a:r>
              <a:rPr lang="nl-NL" dirty="0"/>
              <a:t> of the project management </a:t>
            </a:r>
            <a:r>
              <a:rPr lang="ja-JP" altLang="nl-NL" dirty="0"/>
              <a:t>‘</a:t>
            </a:r>
            <a:r>
              <a:rPr lang="nl-NL" dirty="0" err="1"/>
              <a:t>toolset</a:t>
            </a:r>
            <a:r>
              <a:rPr lang="ja-JP" altLang="nl-NL" dirty="0"/>
              <a:t>’</a:t>
            </a:r>
            <a:r>
              <a:rPr lang="nl-NL" dirty="0"/>
              <a:t>:</a:t>
            </a:r>
          </a:p>
          <a:p>
            <a:pPr lvl="1"/>
            <a:r>
              <a:rPr lang="nl-NL" dirty="0"/>
              <a:t>Software </a:t>
            </a:r>
            <a:r>
              <a:rPr lang="nl-NL" dirty="0" err="1"/>
              <a:t>scoping</a:t>
            </a:r>
            <a:r>
              <a:rPr lang="nl-NL" dirty="0"/>
              <a:t> </a:t>
            </a:r>
            <a:r>
              <a:rPr lang="nl-NL" dirty="0" err="1"/>
              <a:t>techniques</a:t>
            </a:r>
            <a:endParaRPr lang="nl-NL" dirty="0"/>
          </a:p>
          <a:p>
            <a:pPr lvl="1"/>
            <a:r>
              <a:rPr lang="nl-NL" dirty="0"/>
              <a:t>Software </a:t>
            </a:r>
            <a:r>
              <a:rPr lang="nl-NL" dirty="0" err="1"/>
              <a:t>cost</a:t>
            </a:r>
            <a:r>
              <a:rPr lang="nl-NL" dirty="0"/>
              <a:t> </a:t>
            </a:r>
            <a:r>
              <a:rPr lang="nl-NL" dirty="0" err="1"/>
              <a:t>estimation</a:t>
            </a:r>
            <a:r>
              <a:rPr lang="nl-NL" dirty="0"/>
              <a:t> </a:t>
            </a:r>
            <a:r>
              <a:rPr lang="nl-NL" dirty="0" err="1"/>
              <a:t>techniques</a:t>
            </a:r>
            <a:endParaRPr lang="nl-NL" dirty="0"/>
          </a:p>
          <a:p>
            <a:pPr lvl="1"/>
            <a:r>
              <a:rPr lang="nl-BE" dirty="0"/>
              <a:t>Project planning techniques</a:t>
            </a:r>
          </a:p>
          <a:p>
            <a:pPr lvl="1"/>
            <a:r>
              <a:rPr lang="nl-BE" dirty="0"/>
              <a:t>Software project organisation guidelines</a:t>
            </a:r>
          </a:p>
          <a:p>
            <a:pPr lvl="1"/>
            <a:r>
              <a:rPr lang="nl-BE" dirty="0"/>
              <a:t>Software quality assurance techniques</a:t>
            </a:r>
          </a:p>
          <a:p>
            <a:pPr lvl="1"/>
            <a:r>
              <a:rPr lang="nl-BE" dirty="0"/>
              <a:t>Project progress monitoring techniques</a:t>
            </a:r>
          </a:p>
          <a:p>
            <a:endParaRPr lang="nl-NL" dirty="0"/>
          </a:p>
          <a:p>
            <a:pPr marL="0" indent="0" algn="ctr">
              <a:buNone/>
            </a:pPr>
            <a:r>
              <a:rPr lang="nl-NL" dirty="0" err="1">
                <a:solidFill>
                  <a:srgbClr val="0000FF"/>
                </a:solidFill>
              </a:rPr>
              <a:t>Can</a:t>
            </a:r>
            <a:r>
              <a:rPr lang="nl-NL" dirty="0">
                <a:solidFill>
                  <a:srgbClr val="0000FF"/>
                </a:solidFill>
              </a:rPr>
              <a:t> </a:t>
            </a:r>
            <a:r>
              <a:rPr lang="nl-NL" dirty="0" err="1">
                <a:solidFill>
                  <a:srgbClr val="0000FF"/>
                </a:solidFill>
              </a:rPr>
              <a:t>be</a:t>
            </a:r>
            <a:r>
              <a:rPr lang="nl-NL" dirty="0">
                <a:solidFill>
                  <a:srgbClr val="0000FF"/>
                </a:solidFill>
              </a:rPr>
              <a:t> </a:t>
            </a:r>
            <a:r>
              <a:rPr lang="nl-NL" dirty="0" err="1">
                <a:solidFill>
                  <a:srgbClr val="0000FF"/>
                </a:solidFill>
              </a:rPr>
              <a:t>learned</a:t>
            </a:r>
            <a:br>
              <a:rPr lang="nl-NL" dirty="0">
                <a:solidFill>
                  <a:srgbClr val="0000FF"/>
                </a:solidFill>
              </a:rPr>
            </a:br>
            <a:r>
              <a:rPr lang="nl-NL" dirty="0" err="1">
                <a:solidFill>
                  <a:srgbClr val="0000FF"/>
                </a:solidFill>
              </a:rPr>
              <a:t>Experience</a:t>
            </a:r>
            <a:r>
              <a:rPr lang="nl-NL" dirty="0">
                <a:solidFill>
                  <a:srgbClr val="0000FF"/>
                </a:solidFill>
              </a:rPr>
              <a:t> is </a:t>
            </a:r>
            <a:r>
              <a:rPr lang="nl-NL" dirty="0" err="1">
                <a:solidFill>
                  <a:srgbClr val="0000FF"/>
                </a:solidFill>
              </a:rPr>
              <a:t>useful</a:t>
            </a:r>
            <a:r>
              <a:rPr lang="nl-NL" dirty="0">
                <a:solidFill>
                  <a:srgbClr val="0000FF"/>
                </a:solidFill>
              </a:rPr>
              <a:t> </a:t>
            </a:r>
            <a:r>
              <a:rPr lang="nl-NL" dirty="0" err="1">
                <a:solidFill>
                  <a:srgbClr val="0000FF"/>
                </a:solidFill>
              </a:rPr>
              <a:t>to</a:t>
            </a:r>
            <a:r>
              <a:rPr lang="nl-NL" dirty="0">
                <a:solidFill>
                  <a:srgbClr val="0000FF"/>
                </a:solidFill>
              </a:rPr>
              <a:t> master </a:t>
            </a:r>
            <a:r>
              <a:rPr lang="nl-NL" dirty="0" err="1">
                <a:solidFill>
                  <a:srgbClr val="0000FF"/>
                </a:solidFill>
              </a:rPr>
              <a:t>it</a:t>
            </a:r>
            <a:endParaRPr lang="en-US" dirty="0">
              <a:solidFill>
                <a:srgbClr val="0000FF"/>
              </a:solidFill>
            </a:endParaRPr>
          </a:p>
        </p:txBody>
      </p:sp>
      <p:sp>
        <p:nvSpPr>
          <p:cNvPr id="7" name="Slide Number Placeholder 6"/>
          <p:cNvSpPr>
            <a:spLocks noGrp="1"/>
          </p:cNvSpPr>
          <p:nvPr>
            <p:ph type="sldNum" sz="quarter" idx="12"/>
          </p:nvPr>
        </p:nvSpPr>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366435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Standards and certification programs</a:t>
            </a:r>
          </a:p>
        </p:txBody>
      </p:sp>
      <p:sp>
        <p:nvSpPr>
          <p:cNvPr id="3" name="Content Placeholder 2"/>
          <p:cNvSpPr>
            <a:spLocks noGrp="1"/>
          </p:cNvSpPr>
          <p:nvPr>
            <p:ph idx="1"/>
          </p:nvPr>
        </p:nvSpPr>
        <p:spPr/>
        <p:txBody>
          <a:bodyPr/>
          <a:lstStyle/>
          <a:p>
            <a:r>
              <a:rPr lang="en-US" dirty="0"/>
              <a:t>IEEE PMBOK</a:t>
            </a:r>
          </a:p>
          <a:p>
            <a:pPr lvl="1"/>
            <a:r>
              <a:rPr lang="en-US" u="sng" dirty="0"/>
              <a:t>P</a:t>
            </a:r>
            <a:r>
              <a:rPr lang="en-US" dirty="0"/>
              <a:t>roject </a:t>
            </a:r>
            <a:r>
              <a:rPr lang="en-US" u="sng" dirty="0"/>
              <a:t>M</a:t>
            </a:r>
            <a:r>
              <a:rPr lang="en-US" dirty="0"/>
              <a:t>anagement </a:t>
            </a:r>
            <a:r>
              <a:rPr lang="en-US" u="sng" dirty="0"/>
              <a:t>B</a:t>
            </a:r>
            <a:r>
              <a:rPr lang="en-US" dirty="0"/>
              <a:t>ody </a:t>
            </a:r>
            <a:r>
              <a:rPr lang="en-US" u="sng" dirty="0"/>
              <a:t>O</a:t>
            </a:r>
            <a:r>
              <a:rPr lang="en-US" dirty="0"/>
              <a:t>f </a:t>
            </a:r>
            <a:r>
              <a:rPr lang="en-US" u="sng" dirty="0"/>
              <a:t>K</a:t>
            </a:r>
            <a:r>
              <a:rPr lang="en-US" dirty="0"/>
              <a:t>nowledge</a:t>
            </a:r>
          </a:p>
          <a:p>
            <a:pPr lvl="1"/>
            <a:r>
              <a:rPr lang="en-US" dirty="0"/>
              <a:t>US</a:t>
            </a:r>
          </a:p>
          <a:p>
            <a:pPr lvl="1"/>
            <a:r>
              <a:rPr lang="en-US" dirty="0"/>
              <a:t>Older</a:t>
            </a:r>
          </a:p>
          <a:p>
            <a:endParaRPr lang="en-US" dirty="0"/>
          </a:p>
          <a:p>
            <a:r>
              <a:rPr lang="en-US" dirty="0"/>
              <a:t>PRINCE2</a:t>
            </a:r>
          </a:p>
          <a:p>
            <a:pPr lvl="1"/>
            <a:r>
              <a:rPr lang="en-US" u="sng" dirty="0" err="1"/>
              <a:t>PR</a:t>
            </a:r>
            <a:r>
              <a:rPr lang="en-US" dirty="0" err="1"/>
              <a:t>ojects</a:t>
            </a:r>
            <a:r>
              <a:rPr lang="en-US" dirty="0"/>
              <a:t> </a:t>
            </a:r>
            <a:r>
              <a:rPr lang="en-US" u="sng" dirty="0"/>
              <a:t>IN</a:t>
            </a:r>
            <a:r>
              <a:rPr lang="en-US" dirty="0"/>
              <a:t> </a:t>
            </a:r>
            <a:r>
              <a:rPr lang="en-US" u="sng" dirty="0"/>
              <a:t>C</a:t>
            </a:r>
            <a:r>
              <a:rPr lang="en-US" dirty="0"/>
              <a:t>ontrolled </a:t>
            </a:r>
            <a:r>
              <a:rPr lang="en-US" u="sng" dirty="0"/>
              <a:t>E</a:t>
            </a:r>
            <a:r>
              <a:rPr lang="en-US" dirty="0"/>
              <a:t>nvironments</a:t>
            </a:r>
          </a:p>
          <a:p>
            <a:pPr lvl="1"/>
            <a:r>
              <a:rPr lang="en-US" dirty="0"/>
              <a:t>UK</a:t>
            </a:r>
          </a:p>
          <a:p>
            <a:pPr lvl="1"/>
            <a:r>
              <a:rPr lang="en-US"/>
              <a:t>Newer</a:t>
            </a:r>
            <a:endParaRPr lang="en-US" dirty="0"/>
          </a:p>
          <a:p>
            <a:pPr lvl="1"/>
            <a:endParaRPr lang="en-US" dirty="0"/>
          </a:p>
          <a:p>
            <a:r>
              <a:rPr lang="en-US" dirty="0"/>
              <a:t>Not the focus on this course!</a:t>
            </a:r>
          </a:p>
          <a:p>
            <a:endParaRPr lang="en-US" dirty="0"/>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1141621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SW development different?</a:t>
            </a:r>
          </a:p>
        </p:txBody>
      </p:sp>
      <p:sp>
        <p:nvSpPr>
          <p:cNvPr id="3" name="Content Placeholder 2"/>
          <p:cNvSpPr>
            <a:spLocks noGrp="1"/>
          </p:cNvSpPr>
          <p:nvPr>
            <p:ph idx="1"/>
          </p:nvPr>
        </p:nvSpPr>
        <p:spPr/>
        <p:txBody>
          <a:bodyPr/>
          <a:lstStyle/>
          <a:p>
            <a:r>
              <a:rPr lang="en-US" dirty="0"/>
              <a:t>Can you think of the biggest difference between building a bridge </a:t>
            </a:r>
            <a:r>
              <a:rPr lang="en-US" dirty="0" err="1"/>
              <a:t>vs</a:t>
            </a:r>
            <a:r>
              <a:rPr lang="en-US" dirty="0"/>
              <a:t> building a SW system?</a:t>
            </a:r>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26567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SW development different?</a:t>
            </a:r>
          </a:p>
        </p:txBody>
      </p:sp>
      <p:sp>
        <p:nvSpPr>
          <p:cNvPr id="3" name="Content Placeholder 2"/>
          <p:cNvSpPr>
            <a:spLocks noGrp="1"/>
          </p:cNvSpPr>
          <p:nvPr>
            <p:ph idx="1"/>
          </p:nvPr>
        </p:nvSpPr>
        <p:spPr/>
        <p:txBody>
          <a:bodyPr/>
          <a:lstStyle/>
          <a:p>
            <a:r>
              <a:rPr lang="en-US" dirty="0"/>
              <a:t>Can you think of the biggest difference between building a bridge </a:t>
            </a:r>
            <a:r>
              <a:rPr lang="en-US" dirty="0" err="1"/>
              <a:t>vs</a:t>
            </a:r>
            <a:r>
              <a:rPr lang="en-US" dirty="0"/>
              <a:t> building a SW system?</a:t>
            </a:r>
          </a:p>
          <a:p>
            <a:endParaRPr lang="en-US" dirty="0"/>
          </a:p>
          <a:p>
            <a:r>
              <a:rPr lang="en-US" dirty="0"/>
              <a:t>The outcome (end result) is </a:t>
            </a:r>
            <a:r>
              <a:rPr lang="en-US" b="1" dirty="0">
                <a:solidFill>
                  <a:srgbClr val="FF0000"/>
                </a:solidFill>
              </a:rPr>
              <a:t>immaterial</a:t>
            </a:r>
            <a:endParaRPr lang="en-US" dirty="0">
              <a:solidFill>
                <a:srgbClr val="FF0000"/>
              </a:solidFill>
            </a:endParaRPr>
          </a:p>
          <a:p>
            <a:pPr lvl="1"/>
            <a:r>
              <a:rPr lang="en-US" dirty="0"/>
              <a:t>Hard for the </a:t>
            </a:r>
            <a:r>
              <a:rPr lang="en-US" dirty="0">
                <a:solidFill>
                  <a:srgbClr val="FF0000"/>
                </a:solidFill>
              </a:rPr>
              <a:t>customers</a:t>
            </a:r>
            <a:r>
              <a:rPr lang="en-US" dirty="0"/>
              <a:t> to express their whishes</a:t>
            </a:r>
          </a:p>
          <a:p>
            <a:pPr lvl="1"/>
            <a:r>
              <a:rPr lang="en-US" dirty="0"/>
              <a:t>Hard for the </a:t>
            </a:r>
            <a:r>
              <a:rPr lang="en-US" dirty="0">
                <a:solidFill>
                  <a:srgbClr val="FF0000"/>
                </a:solidFill>
              </a:rPr>
              <a:t>suppliers</a:t>
            </a:r>
            <a:r>
              <a:rPr lang="en-US" dirty="0"/>
              <a:t> to capture the whishes unambiguously</a:t>
            </a:r>
          </a:p>
          <a:p>
            <a:endParaRPr lang="en-US" dirty="0"/>
          </a:p>
          <a:p>
            <a:r>
              <a:rPr lang="en-US" dirty="0"/>
              <a:t>Flexibility is required on both side</a:t>
            </a:r>
          </a:p>
          <a:p>
            <a:pPr lvl="1"/>
            <a:r>
              <a:rPr lang="en-GB" dirty="0"/>
              <a:t>Revisit the specification </a:t>
            </a:r>
          </a:p>
          <a:p>
            <a:pPr lvl="1"/>
            <a:r>
              <a:rPr lang="en-GB" dirty="0"/>
              <a:t>Negotiate…</a:t>
            </a:r>
            <a:endParaRPr lang="en-US" dirty="0"/>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4080766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SW development different?</a:t>
            </a:r>
            <a:endParaRPr lang="en-US" dirty="0"/>
          </a:p>
        </p:txBody>
      </p:sp>
      <p:sp>
        <p:nvSpPr>
          <p:cNvPr id="3" name="Content Placeholder 2"/>
          <p:cNvSpPr>
            <a:spLocks noGrp="1"/>
          </p:cNvSpPr>
          <p:nvPr>
            <p:ph idx="1"/>
          </p:nvPr>
        </p:nvSpPr>
        <p:spPr/>
        <p:txBody>
          <a:bodyPr/>
          <a:lstStyle/>
          <a:p>
            <a:r>
              <a:rPr lang="en-US" dirty="0">
                <a:solidFill>
                  <a:srgbClr val="FF0000"/>
                </a:solidFill>
              </a:rPr>
              <a:t>Innovation factor: </a:t>
            </a:r>
            <a:r>
              <a:rPr lang="en-US" dirty="0"/>
              <a:t>large projects are usually “one-off” projects</a:t>
            </a:r>
          </a:p>
          <a:p>
            <a:pPr lvl="1"/>
            <a:r>
              <a:rPr lang="en-US" dirty="0"/>
              <a:t>Different from previous projects</a:t>
            </a:r>
          </a:p>
          <a:p>
            <a:endParaRPr lang="en-US" dirty="0"/>
          </a:p>
          <a:p>
            <a:r>
              <a:rPr lang="en-US" dirty="0">
                <a:solidFill>
                  <a:srgbClr val="FF0000"/>
                </a:solidFill>
              </a:rPr>
              <a:t>Maturity factor: </a:t>
            </a:r>
            <a:r>
              <a:rPr lang="en-US" dirty="0"/>
              <a:t>there are no standard software processes</a:t>
            </a:r>
          </a:p>
          <a:p>
            <a:pPr lvl="1"/>
            <a:r>
              <a:rPr lang="en-US" dirty="0"/>
              <a:t>Dramatic variations from one organization to another</a:t>
            </a:r>
          </a:p>
          <a:p>
            <a:pPr lvl="1"/>
            <a:r>
              <a:rPr lang="en-US" dirty="0"/>
              <a:t>Hard to follow best practices and to predict effort/costs</a:t>
            </a:r>
          </a:p>
          <a:p>
            <a:pPr lvl="1"/>
            <a:endParaRPr lang="en-US" dirty="0"/>
          </a:p>
          <a:p>
            <a:r>
              <a:rPr lang="en-US" dirty="0">
                <a:solidFill>
                  <a:srgbClr val="FF0000"/>
                </a:solidFill>
              </a:rPr>
              <a:t>Human factor: </a:t>
            </a:r>
            <a:r>
              <a:rPr lang="en-US" dirty="0"/>
              <a:t>intellectual product, involving creativity</a:t>
            </a:r>
          </a:p>
          <a:p>
            <a:pPr lvl="1"/>
            <a:r>
              <a:rPr lang="en-US" dirty="0"/>
              <a:t>20% of the people do 80% of the job (B. Boehm)</a:t>
            </a:r>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0809579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Your experience!</a:t>
            </a:r>
            <a:endParaRPr lang="sv-SE" dirty="0"/>
          </a:p>
        </p:txBody>
      </p:sp>
      <p:sp>
        <p:nvSpPr>
          <p:cNvPr id="4" name="Slide Number Placeholder 3"/>
          <p:cNvSpPr>
            <a:spLocks noGrp="1"/>
          </p:cNvSpPr>
          <p:nvPr>
            <p:ph type="sldNum" sz="quarter" idx="12"/>
          </p:nvPr>
        </p:nvSpPr>
        <p:spPr/>
        <p:txBody>
          <a:bodyPr/>
          <a:lstStyle/>
          <a:p>
            <a:fld id="{91974DF9-AD47-4691-BA21-BBFCE3637A9A}" type="slidenum">
              <a:rPr lang="en-US" smtClean="0"/>
              <a:pPr/>
              <a:t>18</a:t>
            </a:fld>
            <a:endParaRPr lang="en-US"/>
          </a:p>
        </p:txBody>
      </p:sp>
      <p:sp>
        <p:nvSpPr>
          <p:cNvPr id="11" name="TextBox 10"/>
          <p:cNvSpPr txBox="1"/>
          <p:nvPr/>
        </p:nvSpPr>
        <p:spPr>
          <a:xfrm>
            <a:off x="1331640" y="5373216"/>
            <a:ext cx="6975137" cy="954107"/>
          </a:xfrm>
          <a:prstGeom prst="rect">
            <a:avLst/>
          </a:prstGeom>
          <a:noFill/>
        </p:spPr>
        <p:txBody>
          <a:bodyPr wrap="none" rtlCol="0">
            <a:spAutoFit/>
          </a:bodyPr>
          <a:lstStyle/>
          <a:p>
            <a:r>
              <a:rPr lang="en-US" sz="2800" dirty="0"/>
              <a:t>What has been your experience with projects?</a:t>
            </a:r>
          </a:p>
          <a:p>
            <a:r>
              <a:rPr lang="en-US" sz="2800" dirty="0"/>
              <a:t>Where they successful? Why not?</a:t>
            </a:r>
          </a:p>
        </p:txBody>
      </p:sp>
      <p:pic>
        <p:nvPicPr>
          <p:cNvPr id="3" name="Picture 2" descr="lsat_discussion_forum.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1124744"/>
            <a:ext cx="6516216" cy="4039314"/>
          </a:xfrm>
          <a:prstGeom prst="rect">
            <a:avLst/>
          </a:prstGeom>
        </p:spPr>
      </p:pic>
    </p:spTree>
    <p:extLst>
      <p:ext uri="{BB962C8B-B14F-4D97-AF65-F5344CB8AC3E}">
        <p14:creationId xmlns:p14="http://schemas.microsoft.com/office/powerpoint/2010/main" val="234957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a:t>Types of </a:t>
            </a:r>
            <a:br>
              <a:rPr lang="it-IT"/>
            </a:br>
            <a:r>
              <a:rPr lang="it-IT"/>
              <a:t>Information Systems Projects</a:t>
            </a:r>
            <a:endParaRPr lang="en-US" dirty="0"/>
          </a:p>
        </p:txBody>
      </p:sp>
      <p:sp>
        <p:nvSpPr>
          <p:cNvPr id="7" name="Subtitle 6"/>
          <p:cNvSpPr>
            <a:spLocks noGrp="1"/>
          </p:cNvSpPr>
          <p:nvPr>
            <p:ph type="subTitle" idx="1"/>
          </p:nvPr>
        </p:nvSpPr>
        <p:spPr/>
        <p:txBody>
          <a:bodyPr/>
          <a:lstStyle/>
          <a:p>
            <a:endParaRPr lang="en-US"/>
          </a:p>
        </p:txBody>
      </p:sp>
      <p:sp>
        <p:nvSpPr>
          <p:cNvPr id="4" name="Arco a tutto sesto 3"/>
          <p:cNvSpPr/>
          <p:nvPr/>
        </p:nvSpPr>
        <p:spPr>
          <a:xfrm rot="3711572">
            <a:off x="1424019" y="3657563"/>
            <a:ext cx="495877" cy="270099"/>
          </a:xfrm>
          <a:prstGeom prst="blockArc">
            <a:avLst>
              <a:gd name="adj1" fmla="val 12054117"/>
              <a:gd name="adj2" fmla="val 20021216"/>
              <a:gd name="adj3"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5" name="TextBox 4"/>
          <p:cNvSpPr txBox="1"/>
          <p:nvPr/>
        </p:nvSpPr>
        <p:spPr>
          <a:xfrm>
            <a:off x="395536" y="404664"/>
            <a:ext cx="546018" cy="369332"/>
          </a:xfrm>
          <a:prstGeom prst="rect">
            <a:avLst/>
          </a:prstGeom>
          <a:noFill/>
        </p:spPr>
        <p:txBody>
          <a:bodyPr wrap="none" rtlCol="0">
            <a:spAutoFit/>
          </a:bodyPr>
          <a:lstStyle/>
          <a:p>
            <a:r>
              <a:rPr lang="en-US" dirty="0"/>
              <a:t>Ch1</a:t>
            </a:r>
          </a:p>
        </p:txBody>
      </p:sp>
    </p:spTree>
    <p:extLst>
      <p:ext uri="{BB962C8B-B14F-4D97-AF65-F5344CB8AC3E}">
        <p14:creationId xmlns:p14="http://schemas.microsoft.com/office/powerpoint/2010/main" val="33260955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a:t>
            </a:r>
          </a:p>
        </p:txBody>
      </p:sp>
      <p:sp>
        <p:nvSpPr>
          <p:cNvPr id="3" name="Content Placeholder 2"/>
          <p:cNvSpPr>
            <a:spLocks noGrp="1"/>
          </p:cNvSpPr>
          <p:nvPr>
            <p:ph idx="1"/>
          </p:nvPr>
        </p:nvSpPr>
        <p:spPr/>
        <p:txBody>
          <a:bodyPr/>
          <a:lstStyle/>
          <a:p>
            <a:r>
              <a:rPr lang="en-US" dirty="0"/>
              <a:t>Slides are based on slides Riccardo </a:t>
            </a:r>
            <a:r>
              <a:rPr lang="en-US" dirty="0" err="1"/>
              <a:t>Scandariato</a:t>
            </a:r>
            <a:r>
              <a:rPr lang="en-US" dirty="0"/>
              <a:t>, Products, Project and </a:t>
            </a:r>
            <a:r>
              <a:rPr lang="en-US" dirty="0" err="1"/>
              <a:t>Peope</a:t>
            </a:r>
            <a:r>
              <a:rPr lang="en-US" dirty="0"/>
              <a:t> Management – DIT885, year 2014</a:t>
            </a:r>
          </a:p>
          <a:p>
            <a:endParaRPr lang="en-US" dirty="0"/>
          </a:p>
          <a:p>
            <a:r>
              <a:rPr lang="it-IT" dirty="0"/>
              <a:t>Which in turn...</a:t>
            </a:r>
          </a:p>
          <a:p>
            <a:pPr lvl="1"/>
            <a:r>
              <a:rPr lang="it-IT" dirty="0"/>
              <a:t>Prof. Romina Spalazzese, University of Malmö (SE)</a:t>
            </a:r>
          </a:p>
          <a:p>
            <a:pPr lvl="1"/>
            <a:r>
              <a:rPr lang="it-IT" dirty="0"/>
              <a:t>Prof. Geert Poels, University of Gent (BE)</a:t>
            </a:r>
          </a:p>
          <a:p>
            <a:endParaRPr lang="it-IT" dirty="0"/>
          </a:p>
          <a:p>
            <a:r>
              <a:rPr lang="it-IT" dirty="0"/>
              <a:t>...as well as...</a:t>
            </a:r>
          </a:p>
          <a:p>
            <a:pPr lvl="1"/>
            <a:r>
              <a:rPr lang="it-IT" dirty="0"/>
              <a:t>Slides of “Project Management” by Caddle&amp;Yeats</a:t>
            </a:r>
          </a:p>
          <a:p>
            <a:pPr lvl="1"/>
            <a:r>
              <a:rPr lang="en-US" dirty="0">
                <a:solidFill>
                  <a:srgbClr val="000000"/>
                </a:solidFill>
                <a:ea typeface="Arial"/>
                <a:sym typeface="Arial"/>
              </a:rPr>
              <a:t>Slides of "Software Project Management” by Walker Royce (Rational)</a:t>
            </a:r>
            <a:endParaRPr lang="it-IT" dirty="0"/>
          </a:p>
          <a:p>
            <a:endParaRPr lang="en-US" dirty="0"/>
          </a:p>
        </p:txBody>
      </p:sp>
    </p:spTree>
    <p:extLst>
      <p:ext uri="{BB962C8B-B14F-4D97-AF65-F5344CB8AC3E}">
        <p14:creationId xmlns:p14="http://schemas.microsoft.com/office/powerpoint/2010/main" val="42402815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US"/>
              <a:t>Types of Information Systems (IS) Projects</a:t>
            </a:r>
            <a:endParaRPr lang="en-US" dirty="0"/>
          </a:p>
        </p:txBody>
      </p:sp>
      <p:sp>
        <p:nvSpPr>
          <p:cNvPr id="5" name="Segnaposto contenuto 4"/>
          <p:cNvSpPr>
            <a:spLocks noGrp="1"/>
          </p:cNvSpPr>
          <p:nvPr>
            <p:ph sz="quarter" idx="1"/>
          </p:nvPr>
        </p:nvSpPr>
        <p:spPr/>
        <p:txBody>
          <a:bodyPr/>
          <a:lstStyle/>
          <a:p>
            <a:pPr marL="457200" indent="-457200">
              <a:buFont typeface="+mj-lt"/>
              <a:buAutoNum type="arabicPeriod"/>
            </a:pPr>
            <a:r>
              <a:rPr lang="en-US" dirty="0"/>
              <a:t>Software development projects</a:t>
            </a:r>
          </a:p>
          <a:p>
            <a:pPr marL="457200" indent="-457200">
              <a:buFont typeface="+mj-lt"/>
              <a:buAutoNum type="arabicPeriod"/>
            </a:pPr>
            <a:r>
              <a:rPr lang="en-US" dirty="0"/>
              <a:t>Smaller IS projects</a:t>
            </a:r>
          </a:p>
          <a:p>
            <a:pPr marL="457200" indent="-457200">
              <a:buFont typeface="+mj-lt"/>
              <a:buAutoNum type="arabicPeriod"/>
            </a:pPr>
            <a:r>
              <a:rPr lang="en-US" dirty="0"/>
              <a:t>Package implementation projects</a:t>
            </a:r>
          </a:p>
          <a:p>
            <a:pPr marL="457200" indent="-457200">
              <a:buFont typeface="+mj-lt"/>
              <a:buAutoNum type="arabicPeriod"/>
            </a:pPr>
            <a:r>
              <a:rPr lang="en-US" dirty="0"/>
              <a:t>System enhancement projects</a:t>
            </a:r>
          </a:p>
          <a:p>
            <a:pPr marL="457200" indent="-457200">
              <a:buFont typeface="+mj-lt"/>
              <a:buAutoNum type="arabicPeriod"/>
            </a:pPr>
            <a:r>
              <a:rPr lang="en-US" dirty="0"/>
              <a:t>Consultancy and business analysis projects</a:t>
            </a:r>
          </a:p>
          <a:p>
            <a:pPr marL="457200" indent="-457200">
              <a:buFont typeface="+mj-lt"/>
              <a:buAutoNum type="arabicPeriod"/>
            </a:pPr>
            <a:r>
              <a:rPr lang="en-US" dirty="0"/>
              <a:t>Systems migration projects</a:t>
            </a:r>
          </a:p>
          <a:p>
            <a:pPr marL="457200" indent="-457200">
              <a:buFont typeface="+mj-lt"/>
              <a:buAutoNum type="arabicPeriod"/>
            </a:pPr>
            <a:r>
              <a:rPr lang="en-US" dirty="0"/>
              <a:t>Infrastructure implementation projects</a:t>
            </a:r>
          </a:p>
          <a:p>
            <a:pPr marL="457200" indent="-457200">
              <a:buFont typeface="+mj-lt"/>
              <a:buAutoNum type="arabicPeriod"/>
            </a:pPr>
            <a:r>
              <a:rPr lang="en-US" dirty="0"/>
              <a:t>Outsourcing and insourcing projects</a:t>
            </a:r>
          </a:p>
          <a:p>
            <a:pPr marL="457200" indent="-457200">
              <a:buFont typeface="+mj-lt"/>
              <a:buAutoNum type="arabicPeriod"/>
            </a:pPr>
            <a:r>
              <a:rPr lang="en-US" dirty="0"/>
              <a:t>Disaster recovery projects</a:t>
            </a:r>
          </a:p>
        </p:txBody>
      </p:sp>
      <p:sp>
        <p:nvSpPr>
          <p:cNvPr id="2" name="Slide Number Placeholder 1"/>
          <p:cNvSpPr>
            <a:spLocks noGrp="1"/>
          </p:cNvSpPr>
          <p:nvPr>
            <p:ph type="sldNum" sz="quarter" idx="12"/>
          </p:nvPr>
        </p:nvSpPr>
        <p:spPr/>
        <p:txBody>
          <a:bodyPr/>
          <a:lstStyle/>
          <a:p>
            <a:fld id="{91974DF9-AD47-4691-BA21-BBFCE3637A9A}" type="slidenum">
              <a:rPr lang="en-US" smtClean="0"/>
              <a:pPr/>
              <a:t>20</a:t>
            </a:fld>
            <a:endParaRPr lang="en-US"/>
          </a:p>
        </p:txBody>
      </p:sp>
    </p:spTree>
    <p:extLst>
      <p:ext uri="{BB962C8B-B14F-4D97-AF65-F5344CB8AC3E}">
        <p14:creationId xmlns:p14="http://schemas.microsoft.com/office/powerpoint/2010/main" val="969433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Software development projects</a:t>
            </a:r>
            <a:endParaRPr lang="en-US" dirty="0"/>
          </a:p>
        </p:txBody>
      </p:sp>
      <p:sp>
        <p:nvSpPr>
          <p:cNvPr id="5" name="Segnaposto contenuto 4"/>
          <p:cNvSpPr>
            <a:spLocks noGrp="1"/>
          </p:cNvSpPr>
          <p:nvPr>
            <p:ph sz="quarter" idx="1"/>
          </p:nvPr>
        </p:nvSpPr>
        <p:spPr/>
        <p:txBody>
          <a:bodyPr>
            <a:normAutofit/>
          </a:bodyPr>
          <a:lstStyle/>
          <a:p>
            <a:r>
              <a:rPr lang="en-US" sz="2800" dirty="0"/>
              <a:t>A group of people working together to specify, design, develop, test and implement a new system for a customer</a:t>
            </a:r>
          </a:p>
          <a:p>
            <a:endParaRPr lang="en-GB" sz="2800" dirty="0"/>
          </a:p>
          <a:p>
            <a:r>
              <a:rPr lang="en-GB" sz="2800" dirty="0"/>
              <a:t>Similar to other “construction” projects</a:t>
            </a:r>
          </a:p>
          <a:p>
            <a:pPr lvl="1"/>
            <a:r>
              <a:rPr lang="en-GB" sz="2400" dirty="0">
                <a:solidFill>
                  <a:srgbClr val="FF0000"/>
                </a:solidFill>
              </a:rPr>
              <a:t>Define needs, build, test</a:t>
            </a:r>
          </a:p>
          <a:p>
            <a:endParaRPr lang="en-GB" sz="2800" dirty="0"/>
          </a:p>
          <a:p>
            <a:r>
              <a:rPr lang="en-GB" sz="2800" dirty="0"/>
              <a:t>As mentioned, </a:t>
            </a:r>
            <a:r>
              <a:rPr lang="en-GB" sz="2800" dirty="0">
                <a:solidFill>
                  <a:srgbClr val="FF0000"/>
                </a:solidFill>
              </a:rPr>
              <a:t>intangible</a:t>
            </a:r>
            <a:r>
              <a:rPr lang="en-GB" sz="2800" dirty="0"/>
              <a:t> product makes the </a:t>
            </a:r>
            <a:r>
              <a:rPr lang="en-GB" sz="2800" dirty="0">
                <a:solidFill>
                  <a:srgbClr val="FF0000"/>
                </a:solidFill>
              </a:rPr>
              <a:t>difference</a:t>
            </a:r>
          </a:p>
        </p:txBody>
      </p:sp>
      <p:sp>
        <p:nvSpPr>
          <p:cNvPr id="2" name="Slide Number Placeholder 1"/>
          <p:cNvSpPr>
            <a:spLocks noGrp="1"/>
          </p:cNvSpPr>
          <p:nvPr>
            <p:ph type="sldNum" sz="quarter" idx="12"/>
          </p:nvPr>
        </p:nvSpPr>
        <p:spPr/>
        <p:txBody>
          <a:bodyPr/>
          <a:lstStyle/>
          <a:p>
            <a:fld id="{91974DF9-AD47-4691-BA21-BBFCE3637A9A}" type="slidenum">
              <a:rPr lang="en-US" smtClean="0"/>
              <a:pPr/>
              <a:t>21</a:t>
            </a:fld>
            <a:endParaRPr lang="en-US"/>
          </a:p>
        </p:txBody>
      </p:sp>
    </p:spTree>
    <p:extLst>
      <p:ext uri="{BB962C8B-B14F-4D97-AF65-F5344CB8AC3E}">
        <p14:creationId xmlns:p14="http://schemas.microsoft.com/office/powerpoint/2010/main" val="307657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Smaller IS projects</a:t>
            </a:r>
            <a:endParaRPr lang="en-US" dirty="0"/>
          </a:p>
        </p:txBody>
      </p:sp>
      <p:sp>
        <p:nvSpPr>
          <p:cNvPr id="5" name="Segnaposto contenuto 4"/>
          <p:cNvSpPr>
            <a:spLocks noGrp="1"/>
          </p:cNvSpPr>
          <p:nvPr>
            <p:ph sz="quarter" idx="1"/>
          </p:nvPr>
        </p:nvSpPr>
        <p:spPr/>
        <p:txBody>
          <a:bodyPr>
            <a:noAutofit/>
          </a:bodyPr>
          <a:lstStyle/>
          <a:p>
            <a:pPr marL="388938" indent="-388938"/>
            <a:r>
              <a:rPr lang="en-GB" sz="2800" dirty="0"/>
              <a:t>Is it worthy to apply project management?</a:t>
            </a:r>
          </a:p>
          <a:p>
            <a:pPr marL="388938" indent="-388938"/>
            <a:r>
              <a:rPr lang="en-GB" sz="2800" dirty="0">
                <a:solidFill>
                  <a:srgbClr val="FF0000"/>
                </a:solidFill>
              </a:rPr>
              <a:t>Balance</a:t>
            </a:r>
            <a:r>
              <a:rPr lang="en-GB" sz="2800" dirty="0"/>
              <a:t> between work to be done and management work needs to be considered </a:t>
            </a:r>
          </a:p>
          <a:p>
            <a:pPr marL="788988" lvl="1" indent="-388938"/>
            <a:r>
              <a:rPr lang="en-GB" sz="2400" dirty="0"/>
              <a:t>Beware of too much bureaucracy</a:t>
            </a:r>
          </a:p>
          <a:p>
            <a:pPr marL="388938" indent="-388938"/>
            <a:endParaRPr lang="en-GB" sz="2800" dirty="0"/>
          </a:p>
          <a:p>
            <a:pPr marL="388938" indent="-388938"/>
            <a:r>
              <a:rPr lang="en-GB" sz="2800" dirty="0"/>
              <a:t>Rules of thumb</a:t>
            </a:r>
          </a:p>
          <a:p>
            <a:pPr marL="788988" lvl="1" indent="-388938"/>
            <a:r>
              <a:rPr lang="en-GB" sz="2400" dirty="0"/>
              <a:t>One document still vital – Project Initiation Document (defines the scope!)</a:t>
            </a:r>
          </a:p>
          <a:p>
            <a:pPr marL="788988" lvl="1" indent="-388938"/>
            <a:r>
              <a:rPr lang="en-GB" sz="2400" dirty="0"/>
              <a:t>Laying a general project plan is always useful</a:t>
            </a:r>
          </a:p>
          <a:p>
            <a:pPr marL="788988" lvl="1" indent="-388938"/>
            <a:r>
              <a:rPr lang="en-GB" sz="2400" dirty="0"/>
              <a:t>Monitoring and control should be tailored to the scale of project</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262786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Package implementation projects</a:t>
            </a:r>
            <a:endParaRPr lang="en-US" dirty="0"/>
          </a:p>
        </p:txBody>
      </p:sp>
      <p:sp>
        <p:nvSpPr>
          <p:cNvPr id="5" name="Segnaposto contenuto 4"/>
          <p:cNvSpPr>
            <a:spLocks noGrp="1"/>
          </p:cNvSpPr>
          <p:nvPr>
            <p:ph idx="1"/>
          </p:nvPr>
        </p:nvSpPr>
        <p:spPr/>
        <p:txBody>
          <a:bodyPr>
            <a:normAutofit lnSpcReduction="10000"/>
          </a:bodyPr>
          <a:lstStyle/>
          <a:p>
            <a:r>
              <a:rPr lang="en-GB" sz="2800" dirty="0"/>
              <a:t>Existing </a:t>
            </a:r>
            <a:r>
              <a:rPr lang="en-GB" sz="2800" dirty="0">
                <a:solidFill>
                  <a:srgbClr val="FF0000"/>
                </a:solidFill>
              </a:rPr>
              <a:t>software package is acquired</a:t>
            </a:r>
            <a:r>
              <a:rPr lang="en-GB" sz="2800" dirty="0"/>
              <a:t>, installed and switched on</a:t>
            </a:r>
          </a:p>
          <a:p>
            <a:pPr lvl="1"/>
            <a:r>
              <a:rPr lang="en-GB" sz="2400" dirty="0"/>
              <a:t>Quicker and cheaper than building a system</a:t>
            </a:r>
          </a:p>
          <a:p>
            <a:pPr lvl="1"/>
            <a:r>
              <a:rPr lang="en-GB" sz="2400" dirty="0"/>
              <a:t>If the </a:t>
            </a:r>
            <a:r>
              <a:rPr lang="en-GB" sz="2400" dirty="0">
                <a:solidFill>
                  <a:srgbClr val="FF0000"/>
                </a:solidFill>
              </a:rPr>
              <a:t>degree of customization is kept under control </a:t>
            </a:r>
            <a:r>
              <a:rPr lang="en-GB" altLang="it-IT" sz="2400" dirty="0"/>
              <a:t>(extensive tailoring probably more expensive than bespoke development)</a:t>
            </a:r>
            <a:endParaRPr lang="en-GB" sz="2400" dirty="0">
              <a:solidFill>
                <a:srgbClr val="FF0000"/>
              </a:solidFill>
            </a:endParaRPr>
          </a:p>
          <a:p>
            <a:r>
              <a:rPr lang="en-GB" sz="2800" dirty="0"/>
              <a:t>Main difficulties</a:t>
            </a:r>
          </a:p>
          <a:p>
            <a:pPr lvl="1"/>
            <a:r>
              <a:rPr lang="en-GB" sz="2400" dirty="0"/>
              <a:t>Selecting the right package (customer)</a:t>
            </a:r>
          </a:p>
          <a:p>
            <a:pPr lvl="1"/>
            <a:r>
              <a:rPr lang="en-GB" sz="2400" dirty="0"/>
              <a:t>Tailoring to meet specific needs (supplier)</a:t>
            </a:r>
          </a:p>
          <a:p>
            <a:pPr lvl="1"/>
            <a:r>
              <a:rPr lang="en-GB" sz="2400" dirty="0"/>
              <a:t>(Integrating with other systems)</a:t>
            </a:r>
          </a:p>
          <a:p>
            <a:r>
              <a:rPr lang="en-GB" sz="2800" dirty="0"/>
              <a:t>Project management challenge</a:t>
            </a:r>
          </a:p>
          <a:p>
            <a:pPr lvl="1"/>
            <a:r>
              <a:rPr lang="en-GB" sz="2400" dirty="0"/>
              <a:t>Keeping the customer </a:t>
            </a:r>
            <a:r>
              <a:rPr lang="en-GB" sz="2400" dirty="0">
                <a:solidFill>
                  <a:srgbClr val="FF0000"/>
                </a:solidFill>
              </a:rPr>
              <a:t>realistic in their demands</a:t>
            </a:r>
          </a:p>
        </p:txBody>
      </p:sp>
      <p:sp>
        <p:nvSpPr>
          <p:cNvPr id="2" name="Slide Number Placeholder 1"/>
          <p:cNvSpPr>
            <a:spLocks noGrp="1"/>
          </p:cNvSpPr>
          <p:nvPr>
            <p:ph type="sldNum" sz="quarter" idx="12"/>
          </p:nvPr>
        </p:nvSpPr>
        <p:spPr/>
        <p:txBody>
          <a:bodyPr/>
          <a:lstStyle/>
          <a:p>
            <a:fld id="{91974DF9-AD47-4691-BA21-BBFCE3637A9A}" type="slidenum">
              <a:rPr lang="en-US" smtClean="0"/>
              <a:pPr/>
              <a:t>23</a:t>
            </a:fld>
            <a:endParaRPr lang="en-US"/>
          </a:p>
        </p:txBody>
      </p:sp>
    </p:spTree>
    <p:extLst>
      <p:ext uri="{BB962C8B-B14F-4D97-AF65-F5344CB8AC3E}">
        <p14:creationId xmlns:p14="http://schemas.microsoft.com/office/powerpoint/2010/main" val="3761163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sz="3000" dirty="0"/>
              <a:t>Consultancy and business analysis projects</a:t>
            </a:r>
            <a:endParaRPr lang="en-US" sz="3000" dirty="0"/>
          </a:p>
        </p:txBody>
      </p:sp>
      <p:sp>
        <p:nvSpPr>
          <p:cNvPr id="5" name="Segnaposto contenuto 4"/>
          <p:cNvSpPr>
            <a:spLocks noGrp="1"/>
          </p:cNvSpPr>
          <p:nvPr>
            <p:ph sz="quarter" idx="1"/>
          </p:nvPr>
        </p:nvSpPr>
        <p:spPr/>
        <p:txBody>
          <a:bodyPr>
            <a:noAutofit/>
          </a:bodyPr>
          <a:lstStyle/>
          <a:p>
            <a:r>
              <a:rPr lang="en-US" dirty="0"/>
              <a:t>Do not involve developing or installing anything tangible</a:t>
            </a:r>
          </a:p>
          <a:p>
            <a:r>
              <a:rPr lang="en-US" dirty="0"/>
              <a:t>They are about investigating a business issue and proposing solutions using information technology</a:t>
            </a:r>
          </a:p>
          <a:p>
            <a:endParaRPr lang="en-GB" sz="2000" dirty="0"/>
          </a:p>
          <a:p>
            <a:pPr marL="379413" indent="-379413">
              <a:buClr>
                <a:schemeClr val="tx1"/>
              </a:buClr>
            </a:pPr>
            <a:r>
              <a:rPr lang="en-GB" dirty="0">
                <a:solidFill>
                  <a:srgbClr val="FF0000"/>
                </a:solidFill>
              </a:rPr>
              <a:t>Main issues</a:t>
            </a:r>
            <a:r>
              <a:rPr lang="en-GB" dirty="0"/>
              <a:t>:</a:t>
            </a:r>
          </a:p>
          <a:p>
            <a:pPr lvl="1"/>
            <a:r>
              <a:rPr lang="en-GB" sz="2400" dirty="0">
                <a:solidFill>
                  <a:srgbClr val="0000FF"/>
                </a:solidFill>
              </a:rPr>
              <a:t>Shifting the scope </a:t>
            </a:r>
            <a:r>
              <a:rPr lang="en-GB" sz="2400" dirty="0"/>
              <a:t>(boundaries) of the project</a:t>
            </a:r>
          </a:p>
          <a:p>
            <a:pPr lvl="1"/>
            <a:r>
              <a:rPr lang="en-GB" sz="2400" dirty="0"/>
              <a:t>Communicate to the customer what can be achieved within the time and budget constraints</a:t>
            </a:r>
          </a:p>
          <a:p>
            <a:pPr marL="457200" lvl="1" indent="0">
              <a:buNone/>
            </a:pPr>
            <a:endParaRPr lang="en-GB" dirty="0"/>
          </a:p>
          <a:p>
            <a:pPr>
              <a:buClr>
                <a:schemeClr val="tx1"/>
              </a:buClr>
            </a:pPr>
            <a:r>
              <a:rPr lang="en-GB" dirty="0">
                <a:solidFill>
                  <a:srgbClr val="0000FF"/>
                </a:solidFill>
              </a:rPr>
              <a:t>Project manager</a:t>
            </a:r>
            <a:r>
              <a:rPr lang="en-GB" dirty="0"/>
              <a:t>:</a:t>
            </a:r>
          </a:p>
          <a:p>
            <a:pPr lvl="1"/>
            <a:r>
              <a:rPr lang="en-GB" sz="2400" dirty="0"/>
              <a:t>Carefully negotiate budget, timescale, and scope with the customer (flexibility)</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808208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System enhancement projects</a:t>
            </a:r>
            <a:endParaRPr lang="en-US" dirty="0"/>
          </a:p>
        </p:txBody>
      </p:sp>
      <p:sp>
        <p:nvSpPr>
          <p:cNvPr id="5" name="Segnaposto contenuto 4"/>
          <p:cNvSpPr>
            <a:spLocks noGrp="1"/>
          </p:cNvSpPr>
          <p:nvPr>
            <p:ph sz="quarter" idx="1"/>
          </p:nvPr>
        </p:nvSpPr>
        <p:spPr/>
        <p:txBody>
          <a:bodyPr>
            <a:noAutofit/>
          </a:bodyPr>
          <a:lstStyle/>
          <a:p>
            <a:r>
              <a:rPr lang="en-US" dirty="0"/>
              <a:t>The users of an existing system want </a:t>
            </a:r>
            <a:r>
              <a:rPr lang="en-US" dirty="0">
                <a:solidFill>
                  <a:srgbClr val="FF0000"/>
                </a:solidFill>
              </a:rPr>
              <a:t>new features </a:t>
            </a:r>
          </a:p>
          <a:p>
            <a:r>
              <a:rPr lang="en-US" dirty="0"/>
              <a:t>Or perhaps to meet some external demand, e.g., </a:t>
            </a:r>
            <a:r>
              <a:rPr lang="en-US" dirty="0">
                <a:solidFill>
                  <a:srgbClr val="FF0000"/>
                </a:solidFill>
              </a:rPr>
              <a:t>compliance</a:t>
            </a:r>
            <a:r>
              <a:rPr lang="en-US" dirty="0"/>
              <a:t> with legislation or regulations</a:t>
            </a:r>
            <a:endParaRPr lang="en-GB" dirty="0"/>
          </a:p>
          <a:p>
            <a:pPr marL="379413" indent="-379413"/>
            <a:endParaRPr lang="en-GB" sz="2000" dirty="0"/>
          </a:p>
          <a:p>
            <a:pPr marL="379413" indent="-379413"/>
            <a:r>
              <a:rPr lang="en-GB" dirty="0"/>
              <a:t>Often handled as “business as usual” by the maintenance team </a:t>
            </a:r>
            <a:r>
              <a:rPr lang="en-GB" dirty="0">
                <a:solidFill>
                  <a:srgbClr val="FF0000"/>
                </a:solidFill>
              </a:rPr>
              <a:t>but</a:t>
            </a:r>
            <a:r>
              <a:rPr lang="en-GB" dirty="0"/>
              <a:t> can involve a lot of work, time, and high costs</a:t>
            </a:r>
          </a:p>
          <a:p>
            <a:pPr marL="379413" indent="-379413"/>
            <a:endParaRPr lang="en-GB" sz="2000" dirty="0"/>
          </a:p>
          <a:p>
            <a:pPr marL="379413" indent="-379413"/>
            <a:r>
              <a:rPr lang="en-GB" dirty="0"/>
              <a:t>Main issues for the </a:t>
            </a:r>
            <a:r>
              <a:rPr lang="en-GB" dirty="0">
                <a:solidFill>
                  <a:srgbClr val="0000FF"/>
                </a:solidFill>
              </a:rPr>
              <a:t>project manager</a:t>
            </a:r>
            <a:r>
              <a:rPr lang="en-GB" dirty="0"/>
              <a:t>:</a:t>
            </a:r>
          </a:p>
          <a:p>
            <a:pPr lvl="1"/>
            <a:r>
              <a:rPr lang="en-GB" sz="2200" dirty="0"/>
              <a:t>Not breaking the existing features (regression testing)</a:t>
            </a:r>
          </a:p>
          <a:p>
            <a:pPr lvl="1"/>
            <a:r>
              <a:rPr lang="en-GB" sz="2200" dirty="0"/>
              <a:t>Sharing technical staff time between enhancements and day-to-day support</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4256576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Systems migration projects</a:t>
            </a:r>
            <a:endParaRPr lang="en-US" dirty="0"/>
          </a:p>
        </p:txBody>
      </p:sp>
      <p:sp>
        <p:nvSpPr>
          <p:cNvPr id="5" name="Segnaposto contenuto 4"/>
          <p:cNvSpPr>
            <a:spLocks noGrp="1"/>
          </p:cNvSpPr>
          <p:nvPr>
            <p:ph sz="quarter" idx="1"/>
          </p:nvPr>
        </p:nvSpPr>
        <p:spPr/>
        <p:txBody>
          <a:bodyPr>
            <a:noAutofit/>
          </a:bodyPr>
          <a:lstStyle/>
          <a:p>
            <a:pPr marL="379413" indent="-379413"/>
            <a:r>
              <a:rPr lang="en-GB" sz="2800" dirty="0"/>
              <a:t>Moving existing system to new platform:</a:t>
            </a:r>
          </a:p>
          <a:p>
            <a:pPr lvl="1"/>
            <a:r>
              <a:rPr lang="en-US" sz="2400" dirty="0"/>
              <a:t>an existing operational system has to be moved to a new operating environment </a:t>
            </a:r>
            <a:endParaRPr lang="en-GB" sz="2400" dirty="0"/>
          </a:p>
          <a:p>
            <a:pPr marL="779463" lvl="1" indent="-379413"/>
            <a:endParaRPr lang="en-GB" dirty="0"/>
          </a:p>
          <a:p>
            <a:pPr marL="379413" indent="-379413"/>
            <a:r>
              <a:rPr lang="en-GB" sz="2800" dirty="0"/>
              <a:t>May </a:t>
            </a:r>
            <a:r>
              <a:rPr lang="en-GB" sz="2800" dirty="0">
                <a:solidFill>
                  <a:srgbClr val="FF0000"/>
                </a:solidFill>
              </a:rPr>
              <a:t>involve </a:t>
            </a:r>
          </a:p>
          <a:p>
            <a:pPr marL="779463" lvl="1" indent="-379413"/>
            <a:r>
              <a:rPr lang="en-GB" sz="2400" dirty="0"/>
              <a:t>Some software development </a:t>
            </a:r>
          </a:p>
          <a:p>
            <a:pPr marL="779463" lvl="1" indent="-379413"/>
            <a:r>
              <a:rPr lang="en-GB" sz="2400" dirty="0"/>
              <a:t>Some infrastructure</a:t>
            </a:r>
          </a:p>
          <a:p>
            <a:pPr marL="779463" lvl="1" indent="-379413"/>
            <a:r>
              <a:rPr lang="en-GB" sz="2400" dirty="0"/>
              <a:t>Some retraining of users</a:t>
            </a:r>
          </a:p>
          <a:p>
            <a:pPr marL="779463" lvl="1" indent="-379413"/>
            <a:endParaRPr lang="en-GB" dirty="0"/>
          </a:p>
          <a:p>
            <a:pPr marL="379413" indent="-379413"/>
            <a:r>
              <a:rPr lang="en-GB" sz="2800" dirty="0"/>
              <a:t>Users judge the </a:t>
            </a:r>
            <a:r>
              <a:rPr lang="en-GB" sz="2800" dirty="0">
                <a:solidFill>
                  <a:srgbClr val="0000FF"/>
                </a:solidFill>
              </a:rPr>
              <a:t>process success</a:t>
            </a:r>
            <a:r>
              <a:rPr lang="en-GB" sz="2800" dirty="0"/>
              <a:t> by</a:t>
            </a:r>
          </a:p>
          <a:p>
            <a:pPr lvl="1"/>
            <a:r>
              <a:rPr lang="en-US" sz="2400" dirty="0"/>
              <a:t>the smoothness/ of the transition (SEAMLESS)</a:t>
            </a:r>
          </a:p>
          <a:p>
            <a:pPr lvl="1"/>
            <a:r>
              <a:rPr lang="en-GB" sz="2400" dirty="0"/>
              <a:t>lack of interruptions to </a:t>
            </a:r>
            <a:r>
              <a:rPr lang="en-US" sz="2400" dirty="0"/>
              <a:t>their workload</a:t>
            </a:r>
            <a:r>
              <a:rPr lang="en-GB" sz="2400" dirty="0"/>
              <a:t> </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8700766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Infrastructure projects</a:t>
            </a:r>
            <a:endParaRPr lang="en-US" dirty="0"/>
          </a:p>
        </p:txBody>
      </p:sp>
      <p:sp>
        <p:nvSpPr>
          <p:cNvPr id="5" name="Segnaposto contenuto 4"/>
          <p:cNvSpPr>
            <a:spLocks noGrp="1"/>
          </p:cNvSpPr>
          <p:nvPr>
            <p:ph sz="quarter" idx="1"/>
          </p:nvPr>
        </p:nvSpPr>
        <p:spPr>
          <a:xfrm>
            <a:off x="457200" y="908720"/>
            <a:ext cx="8579296" cy="5328592"/>
          </a:xfrm>
        </p:spPr>
        <p:txBody>
          <a:bodyPr>
            <a:noAutofit/>
          </a:bodyPr>
          <a:lstStyle/>
          <a:p>
            <a:pPr marL="379413" indent="-379413"/>
            <a:r>
              <a:rPr lang="en-GB" dirty="0"/>
              <a:t>Installation/substitution of hardware to put in place communications networks </a:t>
            </a:r>
          </a:p>
          <a:p>
            <a:pPr marL="379413" indent="-379413"/>
            <a:r>
              <a:rPr lang="en-US" dirty="0"/>
              <a:t>The fitting out and equipment of a new office building</a:t>
            </a:r>
            <a:endParaRPr lang="en-GB" dirty="0"/>
          </a:p>
          <a:p>
            <a:pPr marL="379413" indent="-379413"/>
            <a:endParaRPr lang="en-GB" dirty="0"/>
          </a:p>
          <a:p>
            <a:pPr marL="379413" indent="-379413"/>
            <a:r>
              <a:rPr lang="en-GB" dirty="0"/>
              <a:t>General </a:t>
            </a:r>
            <a:r>
              <a:rPr lang="en-GB" dirty="0">
                <a:solidFill>
                  <a:srgbClr val="0000FF"/>
                </a:solidFill>
              </a:rPr>
              <a:t>project management </a:t>
            </a:r>
            <a:r>
              <a:rPr lang="en-GB" dirty="0"/>
              <a:t>principles apply </a:t>
            </a:r>
          </a:p>
          <a:p>
            <a:pPr marL="379413" indent="-379413"/>
            <a:r>
              <a:rPr lang="en-GB" dirty="0">
                <a:solidFill>
                  <a:srgbClr val="FF0000"/>
                </a:solidFill>
              </a:rPr>
              <a:t>Advantage</a:t>
            </a:r>
            <a:r>
              <a:rPr lang="en-GB" dirty="0"/>
              <a:t>: the output of this kind of project is tangible</a:t>
            </a:r>
          </a:p>
          <a:p>
            <a:pPr marL="379413" indent="-379413"/>
            <a:endParaRPr lang="en-GB" dirty="0"/>
          </a:p>
          <a:p>
            <a:pPr marL="379413" indent="-379413"/>
            <a:r>
              <a:rPr lang="en-GB" dirty="0"/>
              <a:t>Specific </a:t>
            </a:r>
            <a:r>
              <a:rPr lang="en-GB" dirty="0">
                <a:solidFill>
                  <a:srgbClr val="FF0000"/>
                </a:solidFill>
              </a:rPr>
              <a:t>issues</a:t>
            </a:r>
            <a:r>
              <a:rPr lang="en-GB" dirty="0"/>
              <a:t> to consider:</a:t>
            </a:r>
          </a:p>
          <a:p>
            <a:pPr lvl="1"/>
            <a:r>
              <a:rPr lang="en-GB" sz="2400" dirty="0"/>
              <a:t>Supplier management is vital:</a:t>
            </a:r>
          </a:p>
          <a:p>
            <a:pPr lvl="2"/>
            <a:r>
              <a:rPr lang="en-GB" sz="2200" dirty="0"/>
              <a:t>Delivery time, tasks interdependency, time, effort, money</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514058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Outsourcing projects</a:t>
            </a:r>
            <a:endParaRPr lang="en-US" dirty="0"/>
          </a:p>
        </p:txBody>
      </p:sp>
      <p:sp>
        <p:nvSpPr>
          <p:cNvPr id="5" name="Segnaposto contenuto 4"/>
          <p:cNvSpPr>
            <a:spLocks noGrp="1"/>
          </p:cNvSpPr>
          <p:nvPr>
            <p:ph sz="quarter" idx="1"/>
          </p:nvPr>
        </p:nvSpPr>
        <p:spPr/>
        <p:txBody>
          <a:bodyPr>
            <a:noAutofit/>
          </a:bodyPr>
          <a:lstStyle/>
          <a:p>
            <a:r>
              <a:rPr lang="en-US" dirty="0"/>
              <a:t>Main reasons for going down the outsourcing route are: </a:t>
            </a:r>
          </a:p>
          <a:p>
            <a:pPr lvl="1"/>
            <a:r>
              <a:rPr lang="en-GB" dirty="0"/>
              <a:t>The wish to gain access to the expertise of the outsourcing providers</a:t>
            </a:r>
          </a:p>
          <a:p>
            <a:pPr lvl="1"/>
            <a:r>
              <a:rPr lang="en-GB" dirty="0"/>
              <a:t>Difficulty in managing the IT estate internally</a:t>
            </a:r>
          </a:p>
          <a:p>
            <a:pPr lvl="1"/>
            <a:r>
              <a:rPr lang="en-GB" dirty="0"/>
              <a:t>A desire to reduce costs, through economies of scale or by taking advantage of lower labour costs elsewhere. </a:t>
            </a:r>
          </a:p>
          <a:p>
            <a:pPr marL="379413" indent="-379413">
              <a:lnSpc>
                <a:spcPct val="95000"/>
              </a:lnSpc>
            </a:pPr>
            <a:r>
              <a:rPr lang="en-GB" dirty="0">
                <a:solidFill>
                  <a:srgbClr val="FF0000"/>
                </a:solidFill>
              </a:rPr>
              <a:t>Involves</a:t>
            </a:r>
            <a:r>
              <a:rPr lang="en-GB" dirty="0"/>
              <a:t> for instance:</a:t>
            </a:r>
          </a:p>
          <a:p>
            <a:pPr lvl="1">
              <a:lnSpc>
                <a:spcPct val="95000"/>
              </a:lnSpc>
            </a:pPr>
            <a:r>
              <a:rPr lang="en-GB" sz="2200" dirty="0"/>
              <a:t>“Due diligence” in handing over systems (clear and feasible scope of contract)</a:t>
            </a:r>
          </a:p>
          <a:p>
            <a:pPr lvl="1">
              <a:lnSpc>
                <a:spcPct val="95000"/>
              </a:lnSpc>
            </a:pPr>
            <a:r>
              <a:rPr lang="en-GB" sz="2200" dirty="0"/>
              <a:t>Training new people to support systems</a:t>
            </a:r>
          </a:p>
          <a:p>
            <a:pPr lvl="1">
              <a:lnSpc>
                <a:spcPct val="95000"/>
              </a:lnSpc>
            </a:pPr>
            <a:r>
              <a:rPr lang="en-GB" sz="2200" dirty="0"/>
              <a:t>Taking inventories of assets transferred/retained</a:t>
            </a:r>
          </a:p>
          <a:p>
            <a:pPr lvl="1">
              <a:lnSpc>
                <a:spcPct val="95000"/>
              </a:lnSpc>
            </a:pPr>
            <a:r>
              <a:rPr lang="en-GB" sz="2200" dirty="0"/>
              <a:t>Migrating contracts of employment</a:t>
            </a:r>
          </a:p>
          <a:p>
            <a:pPr lvl="1">
              <a:lnSpc>
                <a:spcPct val="95000"/>
              </a:lnSpc>
            </a:pPr>
            <a:r>
              <a:rPr lang="en-GB" sz="2200" dirty="0"/>
              <a:t>Renegotiating supplier contracts</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3819403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dirty="0"/>
              <a:t>Disaster recovery projects</a:t>
            </a:r>
            <a:endParaRPr lang="en-US" dirty="0"/>
          </a:p>
        </p:txBody>
      </p:sp>
      <p:sp>
        <p:nvSpPr>
          <p:cNvPr id="5" name="Segnaposto contenuto 4"/>
          <p:cNvSpPr>
            <a:spLocks noGrp="1"/>
          </p:cNvSpPr>
          <p:nvPr>
            <p:ph sz="quarter" idx="1"/>
          </p:nvPr>
        </p:nvSpPr>
        <p:spPr/>
        <p:txBody>
          <a:bodyPr>
            <a:noAutofit/>
          </a:bodyPr>
          <a:lstStyle/>
          <a:p>
            <a:r>
              <a:rPr lang="en-GB" sz="2200" dirty="0"/>
              <a:t>Can be triggered by wide range of threats</a:t>
            </a:r>
          </a:p>
          <a:p>
            <a:r>
              <a:rPr lang="en-GB" sz="2200" dirty="0"/>
              <a:t>Always involves tight timescales</a:t>
            </a:r>
          </a:p>
          <a:p>
            <a:r>
              <a:rPr lang="en-US" sz="2200" dirty="0"/>
              <a:t>Organization needs to get its systems back up and running as soon as possible having continuity of the business</a:t>
            </a:r>
            <a:endParaRPr lang="en-GB" sz="2200" dirty="0"/>
          </a:p>
          <a:p>
            <a:pPr marL="388938" indent="-388938"/>
            <a:r>
              <a:rPr lang="en-GB" sz="2200" dirty="0"/>
              <a:t>Prevention is always better than curing</a:t>
            </a:r>
          </a:p>
          <a:p>
            <a:pPr marL="388938" indent="-388938"/>
            <a:r>
              <a:rPr lang="en-GB" sz="2200" dirty="0">
                <a:solidFill>
                  <a:srgbClr val="FF0000"/>
                </a:solidFill>
              </a:rPr>
              <a:t>Pre-planning</a:t>
            </a:r>
            <a:r>
              <a:rPr lang="en-GB" sz="2200" dirty="0"/>
              <a:t> is vital for success and includes:</a:t>
            </a:r>
          </a:p>
          <a:p>
            <a:pPr lvl="1"/>
            <a:r>
              <a:rPr lang="en-GB" dirty="0"/>
              <a:t>Well thought-out plan</a:t>
            </a:r>
          </a:p>
          <a:p>
            <a:pPr lvl="1"/>
            <a:r>
              <a:rPr lang="en-GB" dirty="0"/>
              <a:t>Arrangements with DR services suppliers</a:t>
            </a:r>
          </a:p>
          <a:p>
            <a:pPr lvl="1"/>
            <a:r>
              <a:rPr lang="en-GB" dirty="0"/>
              <a:t>Other arrangements, e.g., for the use of offices </a:t>
            </a:r>
          </a:p>
          <a:p>
            <a:pPr lvl="1"/>
            <a:r>
              <a:rPr lang="en-GB" dirty="0"/>
              <a:t>Up-to-date lists of key personnel</a:t>
            </a:r>
          </a:p>
          <a:p>
            <a:pPr lvl="1"/>
            <a:r>
              <a:rPr lang="en-GB" dirty="0"/>
              <a:t>Equipment stored and accessible for use</a:t>
            </a:r>
          </a:p>
          <a:p>
            <a:pPr lvl="1"/>
            <a:r>
              <a:rPr lang="en-GB" dirty="0"/>
              <a:t>Drills and practice deployments</a:t>
            </a:r>
          </a:p>
          <a:p>
            <a:pPr marL="388938" indent="-388938"/>
            <a:r>
              <a:rPr lang="en-GB" sz="2200" dirty="0"/>
              <a:t>Main challenge for </a:t>
            </a:r>
            <a:r>
              <a:rPr lang="en-GB" sz="2200" dirty="0">
                <a:solidFill>
                  <a:srgbClr val="0000FF"/>
                </a:solidFill>
              </a:rPr>
              <a:t>manager</a:t>
            </a:r>
            <a:r>
              <a:rPr lang="en-GB" sz="2200" dirty="0"/>
              <a:t>:</a:t>
            </a:r>
          </a:p>
          <a:p>
            <a:pPr marL="788988" lvl="1" indent="-388938"/>
            <a:r>
              <a:rPr lang="en-GB" sz="2200" dirty="0"/>
              <a:t>keeping cool head “Do not panic” and skills for planning</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8378106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aim</a:t>
            </a:r>
            <a:endParaRPr lang="en-US" dirty="0"/>
          </a:p>
        </p:txBody>
      </p:sp>
      <p:sp>
        <p:nvSpPr>
          <p:cNvPr id="3" name="Content Placeholder 2"/>
          <p:cNvSpPr>
            <a:spLocks noGrp="1"/>
          </p:cNvSpPr>
          <p:nvPr>
            <p:ph idx="1"/>
          </p:nvPr>
        </p:nvSpPr>
        <p:spPr/>
        <p:txBody>
          <a:bodyPr/>
          <a:lstStyle/>
          <a:p>
            <a:r>
              <a:rPr lang="en-US" dirty="0">
                <a:solidFill>
                  <a:srgbClr val="0000FF"/>
                </a:solidFill>
              </a:rPr>
              <a:t>Delivering a </a:t>
            </a:r>
            <a:r>
              <a:rPr lang="en-US" b="1" dirty="0">
                <a:solidFill>
                  <a:srgbClr val="0000FF"/>
                </a:solidFill>
              </a:rPr>
              <a:t>product</a:t>
            </a:r>
            <a:r>
              <a:rPr lang="en-US" dirty="0">
                <a:solidFill>
                  <a:srgbClr val="0000FF"/>
                </a:solidFill>
              </a:rPr>
              <a:t> or </a:t>
            </a:r>
            <a:r>
              <a:rPr lang="en-US" b="1" dirty="0">
                <a:solidFill>
                  <a:srgbClr val="0000FF"/>
                </a:solidFill>
              </a:rPr>
              <a:t>service</a:t>
            </a:r>
            <a:r>
              <a:rPr lang="en-US" dirty="0">
                <a:solidFill>
                  <a:srgbClr val="0000FF"/>
                </a:solidFill>
              </a:rPr>
              <a:t> to a </a:t>
            </a:r>
            <a:r>
              <a:rPr lang="en-US" b="1" dirty="0">
                <a:solidFill>
                  <a:srgbClr val="0000FF"/>
                </a:solidFill>
              </a:rPr>
              <a:t>customer</a:t>
            </a:r>
          </a:p>
          <a:p>
            <a:endParaRPr lang="en-US" dirty="0"/>
          </a:p>
          <a:p>
            <a:r>
              <a:rPr lang="en-US" dirty="0">
                <a:solidFill>
                  <a:srgbClr val="FF0000"/>
                </a:solidFill>
              </a:rPr>
              <a:t>NO</a:t>
            </a:r>
            <a:r>
              <a:rPr lang="en-US" dirty="0"/>
              <a:t>: repetitive production</a:t>
            </a:r>
          </a:p>
          <a:p>
            <a:pPr lvl="1"/>
            <a:r>
              <a:rPr lang="en-US" dirty="0"/>
              <a:t>ongoing functional work to create the same product/service over and over again</a:t>
            </a:r>
          </a:p>
          <a:p>
            <a:pPr lvl="1"/>
            <a:endParaRPr lang="en-US" dirty="0"/>
          </a:p>
          <a:p>
            <a:r>
              <a:rPr lang="en-US" dirty="0">
                <a:solidFill>
                  <a:srgbClr val="FF0000"/>
                </a:solidFill>
              </a:rPr>
              <a:t>YES</a:t>
            </a:r>
            <a:r>
              <a:rPr lang="en-US" dirty="0"/>
              <a:t>: temporary structure and one-time undertaking </a:t>
            </a:r>
          </a:p>
          <a:p>
            <a:pPr lvl="1"/>
            <a:r>
              <a:rPr lang="en-US" dirty="0"/>
              <a:t>There is something </a:t>
            </a:r>
            <a:r>
              <a:rPr lang="en-US" dirty="0">
                <a:solidFill>
                  <a:srgbClr val="FF0000"/>
                </a:solidFill>
              </a:rPr>
              <a:t>new</a:t>
            </a:r>
            <a:r>
              <a:rPr lang="en-US" dirty="0"/>
              <a:t> about the project results, </a:t>
            </a:r>
            <a:r>
              <a:rPr lang="en-US" dirty="0">
                <a:solidFill>
                  <a:srgbClr val="FF0000"/>
                </a:solidFill>
              </a:rPr>
              <a:t>not done before</a:t>
            </a:r>
          </a:p>
        </p:txBody>
      </p:sp>
      <p:sp>
        <p:nvSpPr>
          <p:cNvPr id="8" name="Slide Number Placeholder 7"/>
          <p:cNvSpPr>
            <a:spLocks noGrp="1"/>
          </p:cNvSpPr>
          <p:nvPr>
            <p:ph type="sldNum" sz="quarter" idx="12"/>
          </p:nvPr>
        </p:nvSpPr>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9292902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Development </a:t>
            </a:r>
            <a:r>
              <a:rPr lang="it-IT" dirty="0" err="1"/>
              <a:t>Lifecycle</a:t>
            </a:r>
            <a:endParaRPr lang="en-US" dirty="0"/>
          </a:p>
        </p:txBody>
      </p:sp>
      <p:sp>
        <p:nvSpPr>
          <p:cNvPr id="6" name="Subtitle 5"/>
          <p:cNvSpPr>
            <a:spLocks noGrp="1"/>
          </p:cNvSpPr>
          <p:nvPr>
            <p:ph type="subTitle" idx="1"/>
          </p:nvPr>
        </p:nvSpPr>
        <p:spPr/>
        <p:txBody>
          <a:bodyPr/>
          <a:lstStyle/>
          <a:p>
            <a:endParaRPr lang="en-US"/>
          </a:p>
        </p:txBody>
      </p:sp>
      <p:sp>
        <p:nvSpPr>
          <p:cNvPr id="4" name="Arco a tutto sesto 3"/>
          <p:cNvSpPr/>
          <p:nvPr/>
        </p:nvSpPr>
        <p:spPr>
          <a:xfrm rot="3711572">
            <a:off x="1424019" y="3657563"/>
            <a:ext cx="495877" cy="270099"/>
          </a:xfrm>
          <a:prstGeom prst="blockArc">
            <a:avLst>
              <a:gd name="adj1" fmla="val 12054117"/>
              <a:gd name="adj2" fmla="val 20021216"/>
              <a:gd name="adj3"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black"/>
              </a:solidFill>
            </a:endParaRPr>
          </a:p>
        </p:txBody>
      </p:sp>
      <p:sp>
        <p:nvSpPr>
          <p:cNvPr id="8" name="TextBox 7"/>
          <p:cNvSpPr txBox="1"/>
          <p:nvPr/>
        </p:nvSpPr>
        <p:spPr>
          <a:xfrm>
            <a:off x="395536" y="404664"/>
            <a:ext cx="546018" cy="369332"/>
          </a:xfrm>
          <a:prstGeom prst="rect">
            <a:avLst/>
          </a:prstGeom>
          <a:noFill/>
        </p:spPr>
        <p:txBody>
          <a:bodyPr wrap="none" rtlCol="0">
            <a:spAutoFit/>
          </a:bodyPr>
          <a:lstStyle/>
          <a:p>
            <a:r>
              <a:rPr lang="en-US" dirty="0"/>
              <a:t>Ch6</a:t>
            </a:r>
          </a:p>
        </p:txBody>
      </p:sp>
    </p:spTree>
    <p:extLst>
      <p:ext uri="{BB962C8B-B14F-4D97-AF65-F5344CB8AC3E}">
        <p14:creationId xmlns:p14="http://schemas.microsoft.com/office/powerpoint/2010/main" val="36469039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project management</a:t>
            </a:r>
          </a:p>
        </p:txBody>
      </p:sp>
      <p:sp>
        <p:nvSpPr>
          <p:cNvPr id="3" name="Content Placeholder 2"/>
          <p:cNvSpPr>
            <a:spLocks noGrp="1"/>
          </p:cNvSpPr>
          <p:nvPr>
            <p:ph idx="1"/>
          </p:nvPr>
        </p:nvSpPr>
        <p:spPr/>
        <p:txBody>
          <a:bodyPr>
            <a:normAutofit/>
          </a:bodyPr>
          <a:lstStyle/>
          <a:p>
            <a:r>
              <a:rPr lang="en-US" sz="2800" dirty="0"/>
              <a:t>Very often, the project manager </a:t>
            </a:r>
            <a:r>
              <a:rPr lang="en-US" sz="2800" dirty="0">
                <a:solidFill>
                  <a:srgbClr val="FF0000"/>
                </a:solidFill>
              </a:rPr>
              <a:t>cannot choose </a:t>
            </a:r>
            <a:r>
              <a:rPr lang="en-US" sz="2800" dirty="0"/>
              <a:t>the type of software process</a:t>
            </a:r>
          </a:p>
          <a:p>
            <a:endParaRPr lang="en-US" sz="2800" dirty="0"/>
          </a:p>
          <a:p>
            <a:r>
              <a:rPr lang="en-US" sz="2800" dirty="0"/>
              <a:t>Process is a </a:t>
            </a:r>
            <a:r>
              <a:rPr lang="en-US" sz="2800" dirty="0">
                <a:solidFill>
                  <a:srgbClr val="FF0000"/>
                </a:solidFill>
              </a:rPr>
              <a:t>given</a:t>
            </a:r>
          </a:p>
          <a:p>
            <a:pPr lvl="1"/>
            <a:r>
              <a:rPr lang="en-US" sz="2400" dirty="0"/>
              <a:t>Company has invested in training the developers in a certain way</a:t>
            </a:r>
          </a:p>
          <a:p>
            <a:endParaRPr lang="en-US" sz="2800" dirty="0"/>
          </a:p>
          <a:p>
            <a:r>
              <a:rPr lang="en-US" sz="2800" dirty="0"/>
              <a:t>Unless there is a goal to </a:t>
            </a:r>
            <a:r>
              <a:rPr lang="en-US" sz="2800" dirty="0">
                <a:solidFill>
                  <a:srgbClr val="FF0000"/>
                </a:solidFill>
              </a:rPr>
              <a:t>explore alternatives </a:t>
            </a:r>
            <a:r>
              <a:rPr lang="en-US" sz="2800" dirty="0"/>
              <a:t>for the future</a:t>
            </a:r>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2859174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Relationship with project management</a:t>
            </a:r>
          </a:p>
        </p:txBody>
      </p:sp>
      <p:sp>
        <p:nvSpPr>
          <p:cNvPr id="4" name="Content Placeholder 3"/>
          <p:cNvSpPr>
            <a:spLocks noGrp="1"/>
          </p:cNvSpPr>
          <p:nvPr>
            <p:ph idx="1"/>
          </p:nvPr>
        </p:nvSpPr>
        <p:spPr/>
        <p:txBody>
          <a:bodyPr>
            <a:normAutofit/>
          </a:bodyPr>
          <a:lstStyle/>
          <a:p>
            <a:r>
              <a:rPr lang="en-US" dirty="0"/>
              <a:t>Obviously, </a:t>
            </a:r>
            <a:r>
              <a:rPr lang="en-US" dirty="0">
                <a:solidFill>
                  <a:srgbClr val="FF0000"/>
                </a:solidFill>
              </a:rPr>
              <a:t>awareness</a:t>
            </a:r>
            <a:r>
              <a:rPr lang="en-US" dirty="0"/>
              <a:t> of construction activities (to plan!)</a:t>
            </a:r>
          </a:p>
          <a:p>
            <a:pPr lvl="1"/>
            <a:r>
              <a:rPr lang="en-US" dirty="0"/>
              <a:t>Technical milestones</a:t>
            </a:r>
          </a:p>
          <a:p>
            <a:endParaRPr lang="en-US" dirty="0"/>
          </a:p>
          <a:p>
            <a:r>
              <a:rPr lang="en-US" dirty="0"/>
              <a:t>Type of process and approach (traditional </a:t>
            </a:r>
            <a:r>
              <a:rPr lang="en-US" dirty="0" err="1"/>
              <a:t>vs</a:t>
            </a:r>
            <a:r>
              <a:rPr lang="en-US" dirty="0"/>
              <a:t> agile) has </a:t>
            </a:r>
            <a:r>
              <a:rPr lang="en-US" dirty="0">
                <a:solidFill>
                  <a:srgbClr val="FF0000"/>
                </a:solidFill>
              </a:rPr>
              <a:t>impact</a:t>
            </a:r>
            <a:r>
              <a:rPr lang="en-US" dirty="0"/>
              <a:t> on planning and scheduling</a:t>
            </a:r>
          </a:p>
          <a:p>
            <a:pPr lvl="1"/>
            <a:r>
              <a:rPr lang="en-US" dirty="0"/>
              <a:t>Will be more evident later…</a:t>
            </a:r>
          </a:p>
          <a:p>
            <a:endParaRPr lang="en-US" dirty="0"/>
          </a:p>
          <a:p>
            <a:r>
              <a:rPr lang="en-US" dirty="0"/>
              <a:t>Development practices have impact on </a:t>
            </a:r>
            <a:r>
              <a:rPr lang="en-US" dirty="0">
                <a:solidFill>
                  <a:srgbClr val="FF0000"/>
                </a:solidFill>
              </a:rPr>
              <a:t>cost estimation</a:t>
            </a:r>
          </a:p>
          <a:p>
            <a:pPr lvl="1"/>
            <a:r>
              <a:rPr lang="en-US" dirty="0"/>
              <a:t>Build </a:t>
            </a:r>
            <a:r>
              <a:rPr lang="en-US" dirty="0" err="1"/>
              <a:t>vs</a:t>
            </a:r>
            <a:r>
              <a:rPr lang="en-US" dirty="0"/>
              <a:t> buy COTS</a:t>
            </a:r>
          </a:p>
          <a:p>
            <a:r>
              <a:rPr lang="en-US" dirty="0"/>
              <a:t>Development practices have impact on </a:t>
            </a:r>
            <a:r>
              <a:rPr lang="en-US" dirty="0">
                <a:solidFill>
                  <a:srgbClr val="FF0000"/>
                </a:solidFill>
              </a:rPr>
              <a:t>division of work</a:t>
            </a:r>
          </a:p>
          <a:p>
            <a:pPr lvl="1"/>
            <a:r>
              <a:rPr lang="en-US" dirty="0"/>
              <a:t>E.g., easier with component-based</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6180777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However…</a:t>
            </a:r>
          </a:p>
        </p:txBody>
      </p:sp>
      <p:sp>
        <p:nvSpPr>
          <p:cNvPr id="4" name="Content Placeholder 3"/>
          <p:cNvSpPr>
            <a:spLocks noGrp="1"/>
          </p:cNvSpPr>
          <p:nvPr>
            <p:ph idx="1"/>
          </p:nvPr>
        </p:nvSpPr>
        <p:spPr/>
        <p:txBody>
          <a:bodyPr>
            <a:normAutofit/>
          </a:bodyPr>
          <a:lstStyle/>
          <a:p>
            <a:r>
              <a:rPr lang="en-US" dirty="0"/>
              <a:t>Project does not span entire life-cycle</a:t>
            </a:r>
          </a:p>
          <a:p>
            <a:pPr lvl="1"/>
            <a:r>
              <a:rPr lang="en-US" dirty="0"/>
              <a:t>Excluding maintenance</a:t>
            </a:r>
          </a:p>
          <a:p>
            <a:pPr lvl="1"/>
            <a:r>
              <a:rPr lang="en-US" dirty="0"/>
              <a:t>Only a feasibility study, or requirements analysis…</a:t>
            </a:r>
          </a:p>
          <a:p>
            <a:pPr lvl="1"/>
            <a:endParaRPr lang="en-US" dirty="0"/>
          </a:p>
          <a:p>
            <a:r>
              <a:rPr lang="en-US" dirty="0"/>
              <a:t>Life-cycle only covers the technical deliverables!</a:t>
            </a:r>
          </a:p>
          <a:p>
            <a:pPr lvl="1"/>
            <a:r>
              <a:rPr lang="en-US" dirty="0"/>
              <a:t>Cost control activities?</a:t>
            </a:r>
          </a:p>
          <a:p>
            <a:pPr lvl="1"/>
            <a:r>
              <a:rPr lang="en-US" dirty="0"/>
              <a:t>Reports to the management?</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26101388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GB"/>
              <a:t>Development lifecycle models</a:t>
            </a:r>
            <a:endParaRPr lang="en-GB" dirty="0"/>
          </a:p>
        </p:txBody>
      </p:sp>
      <p:sp>
        <p:nvSpPr>
          <p:cNvPr id="5" name="Segnaposto contenuto 4"/>
          <p:cNvSpPr>
            <a:spLocks noGrp="1"/>
          </p:cNvSpPr>
          <p:nvPr>
            <p:ph sz="quarter" idx="1"/>
          </p:nvPr>
        </p:nvSpPr>
        <p:spPr/>
        <p:txBody>
          <a:bodyPr>
            <a:normAutofit/>
          </a:bodyPr>
          <a:lstStyle/>
          <a:p>
            <a:pPr marL="457200" indent="-457200">
              <a:buFont typeface="+mj-lt"/>
              <a:buAutoNum type="arabicPeriod"/>
            </a:pPr>
            <a:r>
              <a:rPr lang="en-GB" sz="2800" dirty="0"/>
              <a:t>Waterfall model</a:t>
            </a:r>
          </a:p>
          <a:p>
            <a:pPr marL="457200" indent="-457200">
              <a:buFont typeface="+mj-lt"/>
              <a:buAutoNum type="arabicPeriod"/>
            </a:pPr>
            <a:r>
              <a:rPr lang="en-GB" sz="2800" dirty="0"/>
              <a:t>B model</a:t>
            </a:r>
          </a:p>
          <a:p>
            <a:pPr marL="457200" indent="-457200">
              <a:buFont typeface="+mj-lt"/>
              <a:buAutoNum type="arabicPeriod"/>
            </a:pPr>
            <a:r>
              <a:rPr lang="en-GB" sz="2800" dirty="0"/>
              <a:t>V model</a:t>
            </a:r>
          </a:p>
          <a:p>
            <a:pPr marL="457200" indent="-457200">
              <a:buFont typeface="+mj-lt"/>
              <a:buAutoNum type="arabicPeriod"/>
            </a:pPr>
            <a:r>
              <a:rPr lang="en-GB" sz="2800" dirty="0"/>
              <a:t>Incremental model</a:t>
            </a:r>
          </a:p>
          <a:p>
            <a:pPr marL="457200" indent="-457200">
              <a:buFont typeface="+mj-lt"/>
              <a:buAutoNum type="arabicPeriod"/>
            </a:pPr>
            <a:r>
              <a:rPr lang="en-GB" sz="2800" dirty="0"/>
              <a:t>Spiral model</a:t>
            </a:r>
          </a:p>
          <a:p>
            <a:pPr marL="457200" indent="-457200">
              <a:buFont typeface="+mj-lt"/>
              <a:buAutoNum type="arabicPeriod"/>
            </a:pPr>
            <a:r>
              <a:rPr lang="en-GB" sz="2800" dirty="0"/>
              <a:t>Agile</a:t>
            </a:r>
          </a:p>
        </p:txBody>
      </p:sp>
      <p:sp>
        <p:nvSpPr>
          <p:cNvPr id="2" name="Slide Number Placeholder 1"/>
          <p:cNvSpPr>
            <a:spLocks noGrp="1"/>
          </p:cNvSpPr>
          <p:nvPr>
            <p:ph type="sldNum" sz="quarter" idx="12"/>
          </p:nvPr>
        </p:nvSpPr>
        <p:spPr/>
        <p:txBody>
          <a:bodyPr/>
          <a:lstStyle/>
          <a:p>
            <a:fld id="{91974DF9-AD47-4691-BA21-BBFCE3637A9A}" type="slidenum">
              <a:rPr lang="en-US" smtClean="0"/>
              <a:pPr/>
              <a:t>34</a:t>
            </a:fld>
            <a:endParaRPr lang="en-US"/>
          </a:p>
        </p:txBody>
      </p:sp>
      <p:sp>
        <p:nvSpPr>
          <p:cNvPr id="10" name="Rectangle 3"/>
          <p:cNvSpPr>
            <a:spLocks noChangeArrowheads="1"/>
          </p:cNvSpPr>
          <p:nvPr/>
        </p:nvSpPr>
        <p:spPr bwMode="auto">
          <a:xfrm>
            <a:off x="2483768" y="3717032"/>
            <a:ext cx="6540263" cy="2523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r>
              <a:rPr lang="en-GB" altLang="it-IT" sz="2400" i="1" dirty="0">
                <a:latin typeface="Georgia" panose="02040502050405020303" pitchFamily="18" charset="0"/>
              </a:rPr>
              <a:t>A bit of history…</a:t>
            </a:r>
          </a:p>
          <a:p>
            <a:pPr algn="r"/>
            <a:r>
              <a:rPr lang="en-GB" altLang="it-IT" sz="2800" i="1" dirty="0">
                <a:solidFill>
                  <a:srgbClr val="0000FF"/>
                </a:solidFill>
                <a:latin typeface="Georgia" panose="02040502050405020303" pitchFamily="18" charset="0"/>
              </a:rPr>
              <a:t>Traditional approach</a:t>
            </a:r>
          </a:p>
          <a:p>
            <a:pPr algn="r"/>
            <a:r>
              <a:rPr lang="en-US" altLang="it-IT" sz="2000" dirty="0">
                <a:solidFill>
                  <a:srgbClr val="000000"/>
                </a:solidFill>
                <a:latin typeface="Georgia" panose="02040502050405020303" pitchFamily="18" charset="0"/>
              </a:rPr>
              <a:t>Unstructured</a:t>
            </a:r>
          </a:p>
          <a:p>
            <a:pPr algn="r"/>
            <a:r>
              <a:rPr lang="en-US" altLang="it-IT" sz="2000" dirty="0">
                <a:solidFill>
                  <a:srgbClr val="000000"/>
                </a:solidFill>
                <a:latin typeface="Georgia" panose="02040502050405020303" pitchFamily="18" charset="0"/>
              </a:rPr>
              <a:t>Lack of user involvement</a:t>
            </a:r>
          </a:p>
          <a:p>
            <a:pPr algn="r"/>
            <a:r>
              <a:rPr lang="en-US" altLang="it-IT" sz="2000" dirty="0">
                <a:solidFill>
                  <a:srgbClr val="000000"/>
                </a:solidFill>
                <a:latin typeface="Georgia" panose="02040502050405020303" pitchFamily="18" charset="0"/>
              </a:rPr>
              <a:t>No business case or acceptance criteria</a:t>
            </a:r>
          </a:p>
          <a:p>
            <a:pPr algn="r"/>
            <a:r>
              <a:rPr lang="en-GB" altLang="it-IT" sz="2800" i="1" dirty="0">
                <a:solidFill>
                  <a:srgbClr val="0000FF"/>
                </a:solidFill>
                <a:latin typeface="Georgia" panose="02040502050405020303" pitchFamily="18" charset="0"/>
              </a:rPr>
              <a:t>Structured systems development</a:t>
            </a:r>
            <a:endParaRPr lang="en-GB" altLang="it-IT" sz="2800" i="1" dirty="0">
              <a:latin typeface="Georgia" panose="02040502050405020303" pitchFamily="18" charset="0"/>
            </a:endParaRPr>
          </a:p>
          <a:p>
            <a:pPr algn="r"/>
            <a:r>
              <a:rPr lang="en-US" altLang="it-IT" sz="2000" dirty="0">
                <a:solidFill>
                  <a:srgbClr val="000000"/>
                </a:solidFill>
                <a:latin typeface="Georgia" panose="02040502050405020303" pitchFamily="18" charset="0"/>
              </a:rPr>
              <a:t>Greater user involvement at all stages; driven by users</a:t>
            </a:r>
          </a:p>
        </p:txBody>
      </p:sp>
    </p:spTree>
    <p:extLst>
      <p:ext uri="{BB962C8B-B14F-4D97-AF65-F5344CB8AC3E}">
        <p14:creationId xmlns:p14="http://schemas.microsoft.com/office/powerpoint/2010/main" val="41528220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Waterfall model</a:t>
            </a:r>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pic>
        <p:nvPicPr>
          <p:cNvPr id="3" name="Picture 2" descr="Screen Shot 2014-10-06 at 13.4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980728"/>
            <a:ext cx="4070077" cy="5208890"/>
          </a:xfrm>
          <a:prstGeom prst="rect">
            <a:avLst/>
          </a:prstGeom>
        </p:spPr>
      </p:pic>
    </p:spTree>
    <p:extLst>
      <p:ext uri="{BB962C8B-B14F-4D97-AF65-F5344CB8AC3E}">
        <p14:creationId xmlns:p14="http://schemas.microsoft.com/office/powerpoint/2010/main" val="134641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spAutoFit/>
          </a:bodyPr>
          <a:lstStyle/>
          <a:p>
            <a:r>
              <a:rPr lang="en-GB" altLang="it-IT" dirty="0"/>
              <a:t>The ‘V’ model</a:t>
            </a:r>
          </a:p>
        </p:txBody>
      </p:sp>
      <p:sp>
        <p:nvSpPr>
          <p:cNvPr id="3" name="Content Placeholder 2"/>
          <p:cNvSpPr>
            <a:spLocks noGrp="1"/>
          </p:cNvSpPr>
          <p:nvPr>
            <p:ph sz="half" idx="1"/>
          </p:nvPr>
        </p:nvSpPr>
        <p:spPr/>
        <p:txBody>
          <a:bodyPr/>
          <a:lstStyle/>
          <a:p>
            <a:r>
              <a:rPr lang="en-US" dirty="0"/>
              <a:t>Variation stressing the role of verification and validation</a:t>
            </a:r>
          </a:p>
          <a:p>
            <a:endParaRPr lang="en-US" dirty="0"/>
          </a:p>
          <a:p>
            <a:r>
              <a:rPr lang="en-US" dirty="0">
                <a:solidFill>
                  <a:srgbClr val="FF0000"/>
                </a:solidFill>
              </a:rPr>
              <a:t>Downward</a:t>
            </a:r>
            <a:r>
              <a:rPr lang="en-US" dirty="0"/>
              <a:t>: breaking down of the product</a:t>
            </a:r>
          </a:p>
          <a:p>
            <a:r>
              <a:rPr lang="en-US" dirty="0">
                <a:solidFill>
                  <a:srgbClr val="FF0000"/>
                </a:solidFill>
              </a:rPr>
              <a:t>Upward</a:t>
            </a:r>
            <a:r>
              <a:rPr lang="en-US" dirty="0"/>
              <a:t>: assembly</a:t>
            </a:r>
          </a:p>
          <a:p>
            <a:r>
              <a:rPr lang="en-US" dirty="0">
                <a:solidFill>
                  <a:srgbClr val="FF0000"/>
                </a:solidFill>
              </a:rPr>
              <a:t>Correspondences</a:t>
            </a:r>
            <a:r>
              <a:rPr lang="en-US" dirty="0"/>
              <a:t> between the stages</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pic>
        <p:nvPicPr>
          <p:cNvPr id="8" name="Picture 155" descr="F:\Powerpoint\Pe_Uk\PE120-Cadle\Final_Files\GIF\ch06\C06NF003.gif"/>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087" t="630" r="1164" b="5012"/>
          <a:stretch/>
        </p:blipFill>
        <p:spPr bwMode="auto">
          <a:xfrm>
            <a:off x="4262350" y="957228"/>
            <a:ext cx="4856704" cy="53041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8532440" y="3113584"/>
            <a:ext cx="216024" cy="305172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4572000" y="3212976"/>
            <a:ext cx="216024" cy="305172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2168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spAutoFit/>
          </a:bodyPr>
          <a:lstStyle/>
          <a:p>
            <a:r>
              <a:rPr lang="en-GB" altLang="it-IT" dirty="0"/>
              <a:t>The ‘b’ model</a:t>
            </a:r>
          </a:p>
        </p:txBody>
      </p:sp>
      <p:sp>
        <p:nvSpPr>
          <p:cNvPr id="5" name="Content Placeholder 4"/>
          <p:cNvSpPr>
            <a:spLocks noGrp="1"/>
          </p:cNvSpPr>
          <p:nvPr>
            <p:ph sz="half" idx="1"/>
          </p:nvPr>
        </p:nvSpPr>
        <p:spPr/>
        <p:txBody>
          <a:bodyPr/>
          <a:lstStyle/>
          <a:p>
            <a:r>
              <a:rPr lang="en-US" dirty="0"/>
              <a:t>Maintenance is different in nature from the other stages </a:t>
            </a:r>
          </a:p>
          <a:p>
            <a:pPr lvl="1"/>
            <a:r>
              <a:rPr lang="en-US" dirty="0"/>
              <a:t>It is ongoing and open-ended </a:t>
            </a:r>
          </a:p>
          <a:p>
            <a:pPr lvl="1"/>
            <a:r>
              <a:rPr lang="en-US" dirty="0"/>
              <a:t>70% of total lifecycle costs</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pic>
        <p:nvPicPr>
          <p:cNvPr id="12" name="Picture 6" descr="R:\Powerpoint\Pe_Uk\PE120-Cadle\Final_Files\GIF\ch06\C06NF002.gif"/>
          <p:cNvPicPr>
            <a:picLocks noGrp="1" noChangeAspect="1" noChangeArrowheads="1"/>
          </p:cNvPicPr>
          <p:nvPr>
            <p:ph sz="half" idx="2"/>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284" t="2387" r="3082" b="2028"/>
          <a:stretch/>
        </p:blipFill>
        <p:spPr bwMode="auto">
          <a:xfrm>
            <a:off x="4531981" y="1052736"/>
            <a:ext cx="4576523" cy="514949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ircular Arrow 7"/>
          <p:cNvSpPr/>
          <p:nvPr/>
        </p:nvSpPr>
        <p:spPr>
          <a:xfrm rot="2111845" flipV="1">
            <a:off x="4530735" y="4112327"/>
            <a:ext cx="2232248" cy="2313865"/>
          </a:xfrm>
          <a:prstGeom prst="circularArrow">
            <a:avLst>
              <a:gd name="adj1" fmla="val 14759"/>
              <a:gd name="adj2" fmla="val 1142319"/>
              <a:gd name="adj3" fmla="val 17718592"/>
              <a:gd name="adj4" fmla="val 11820681"/>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4" name="Circular Arrow 13"/>
          <p:cNvSpPr/>
          <p:nvPr/>
        </p:nvSpPr>
        <p:spPr>
          <a:xfrm rot="10977584" flipV="1">
            <a:off x="6834049" y="3067954"/>
            <a:ext cx="2232248" cy="2313865"/>
          </a:xfrm>
          <a:prstGeom prst="circularArrow">
            <a:avLst>
              <a:gd name="adj1" fmla="val 14759"/>
              <a:gd name="adj2" fmla="val 1142319"/>
              <a:gd name="adj3" fmla="val 17718592"/>
              <a:gd name="adj4" fmla="val 11820681"/>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389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381000" y="116632"/>
            <a:ext cx="8382000" cy="549275"/>
          </a:xfrm>
        </p:spPr>
        <p:txBody>
          <a:bodyPr>
            <a:spAutoFit/>
          </a:bodyPr>
          <a:lstStyle/>
          <a:p>
            <a:r>
              <a:rPr lang="en-GB" altLang="it-IT" dirty="0"/>
              <a:t>The incremental approach</a:t>
            </a:r>
          </a:p>
        </p:txBody>
      </p:sp>
      <p:pic>
        <p:nvPicPr>
          <p:cNvPr id="264198" name="Picture 6" descr="R:\Powerpoint\Pe_Uk\PE120-Cadle\Final_Files\GIF\ch06\C06NF004.gif"/>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062" t="1786" r="884" b="2744"/>
          <a:stretch/>
        </p:blipFill>
        <p:spPr bwMode="auto">
          <a:xfrm>
            <a:off x="577213" y="1212357"/>
            <a:ext cx="8004006" cy="438758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
        <p:nvSpPr>
          <p:cNvPr id="3" name="TextBox 2"/>
          <p:cNvSpPr txBox="1"/>
          <p:nvPr/>
        </p:nvSpPr>
        <p:spPr>
          <a:xfrm>
            <a:off x="467544" y="5805264"/>
            <a:ext cx="2205051" cy="461665"/>
          </a:xfrm>
          <a:prstGeom prst="rect">
            <a:avLst/>
          </a:prstGeom>
          <a:noFill/>
        </p:spPr>
        <p:txBody>
          <a:bodyPr wrap="none" rtlCol="0">
            <a:spAutoFit/>
          </a:bodyPr>
          <a:lstStyle/>
          <a:p>
            <a:r>
              <a:rPr lang="en-US" sz="2400" b="1" dirty="0">
                <a:solidFill>
                  <a:srgbClr val="FF0000"/>
                </a:solidFill>
              </a:rPr>
              <a:t>Phased delivery</a:t>
            </a:r>
          </a:p>
        </p:txBody>
      </p:sp>
      <p:sp>
        <p:nvSpPr>
          <p:cNvPr id="4" name="Oval 3"/>
          <p:cNvSpPr/>
          <p:nvPr/>
        </p:nvSpPr>
        <p:spPr>
          <a:xfrm>
            <a:off x="7236296" y="1556792"/>
            <a:ext cx="864096" cy="7200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092280" y="1196752"/>
            <a:ext cx="1815483" cy="369332"/>
          </a:xfrm>
          <a:prstGeom prst="rect">
            <a:avLst/>
          </a:prstGeom>
          <a:noFill/>
        </p:spPr>
        <p:txBody>
          <a:bodyPr wrap="none" rtlCol="0">
            <a:spAutoFit/>
          </a:bodyPr>
          <a:lstStyle/>
          <a:p>
            <a:r>
              <a:rPr lang="en-US" dirty="0">
                <a:solidFill>
                  <a:srgbClr val="FF0000"/>
                </a:solidFill>
              </a:rPr>
              <a:t>Not a prototype !</a:t>
            </a:r>
          </a:p>
        </p:txBody>
      </p:sp>
    </p:spTree>
    <p:extLst>
      <p:ext uri="{BB962C8B-B14F-4D97-AF65-F5344CB8AC3E}">
        <p14:creationId xmlns:p14="http://schemas.microsoft.com/office/powerpoint/2010/main" val="2510059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92" y="44624"/>
            <a:ext cx="8507288" cy="706090"/>
          </a:xfrm>
        </p:spPr>
        <p:txBody>
          <a:bodyPr/>
          <a:lstStyle/>
          <a:p>
            <a:r>
              <a:rPr lang="en-GB" altLang="it-IT" dirty="0"/>
              <a:t>The spiral model – evolutionary development</a:t>
            </a:r>
            <a:endParaRPr lang="en-US" dirty="0"/>
          </a:p>
        </p:txBody>
      </p:sp>
      <p:pic>
        <p:nvPicPr>
          <p:cNvPr id="3" name="Picture 2" descr="Screen Shot 2014-10-06 at 13.4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16" y="908720"/>
            <a:ext cx="5907312" cy="5472608"/>
          </a:xfrm>
          <a:prstGeom prst="rect">
            <a:avLst/>
          </a:prstGeom>
        </p:spPr>
      </p:pic>
      <p:sp>
        <p:nvSpPr>
          <p:cNvPr id="4" name="Oval 3"/>
          <p:cNvSpPr/>
          <p:nvPr/>
        </p:nvSpPr>
        <p:spPr>
          <a:xfrm>
            <a:off x="5292080" y="2564904"/>
            <a:ext cx="1440160" cy="57606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292080" y="3284984"/>
            <a:ext cx="1440160" cy="57606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71600" y="1844824"/>
            <a:ext cx="1108271" cy="400110"/>
          </a:xfrm>
          <a:prstGeom prst="rect">
            <a:avLst/>
          </a:prstGeom>
          <a:noFill/>
        </p:spPr>
        <p:txBody>
          <a:bodyPr wrap="none" rtlCol="0">
            <a:spAutoFit/>
          </a:bodyPr>
          <a:lstStyle/>
          <a:p>
            <a:r>
              <a:rPr lang="en-US" sz="2000" b="1" dirty="0">
                <a:solidFill>
                  <a:schemeClr val="accent2"/>
                </a:solidFill>
              </a:rPr>
              <a:t>Planning</a:t>
            </a:r>
          </a:p>
        </p:txBody>
      </p:sp>
      <p:sp>
        <p:nvSpPr>
          <p:cNvPr id="8" name="TextBox 7"/>
          <p:cNvSpPr txBox="1"/>
          <p:nvPr/>
        </p:nvSpPr>
        <p:spPr>
          <a:xfrm>
            <a:off x="971600" y="4941168"/>
            <a:ext cx="1310650" cy="400110"/>
          </a:xfrm>
          <a:prstGeom prst="rect">
            <a:avLst/>
          </a:prstGeom>
          <a:noFill/>
        </p:spPr>
        <p:txBody>
          <a:bodyPr wrap="none" rtlCol="0">
            <a:spAutoFit/>
          </a:bodyPr>
          <a:lstStyle/>
          <a:p>
            <a:r>
              <a:rPr lang="en-US" sz="2000" b="1" dirty="0">
                <a:solidFill>
                  <a:schemeClr val="accent2"/>
                </a:solidFill>
              </a:rPr>
              <a:t>Evaluation</a:t>
            </a:r>
          </a:p>
        </p:txBody>
      </p:sp>
      <p:sp>
        <p:nvSpPr>
          <p:cNvPr id="9" name="TextBox 8"/>
          <p:cNvSpPr txBox="1"/>
          <p:nvPr/>
        </p:nvSpPr>
        <p:spPr>
          <a:xfrm>
            <a:off x="7092280" y="1628800"/>
            <a:ext cx="1518414" cy="400110"/>
          </a:xfrm>
          <a:prstGeom prst="rect">
            <a:avLst/>
          </a:prstGeom>
          <a:noFill/>
        </p:spPr>
        <p:txBody>
          <a:bodyPr wrap="none" rtlCol="0">
            <a:spAutoFit/>
          </a:bodyPr>
          <a:lstStyle/>
          <a:p>
            <a:r>
              <a:rPr lang="en-US" sz="2000" b="1" dirty="0">
                <a:solidFill>
                  <a:schemeClr val="accent2"/>
                </a:solidFill>
              </a:rPr>
              <a:t>Risk analysis</a:t>
            </a:r>
          </a:p>
        </p:txBody>
      </p:sp>
      <p:sp>
        <p:nvSpPr>
          <p:cNvPr id="10" name="TextBox 9"/>
          <p:cNvSpPr txBox="1"/>
          <p:nvPr/>
        </p:nvSpPr>
        <p:spPr>
          <a:xfrm>
            <a:off x="7020272" y="5157192"/>
            <a:ext cx="1441420" cy="400110"/>
          </a:xfrm>
          <a:prstGeom prst="rect">
            <a:avLst/>
          </a:prstGeom>
          <a:noFill/>
        </p:spPr>
        <p:txBody>
          <a:bodyPr wrap="none" rtlCol="0">
            <a:spAutoFit/>
          </a:bodyPr>
          <a:lstStyle/>
          <a:p>
            <a:r>
              <a:rPr lang="en-US" sz="2000" b="1" dirty="0">
                <a:solidFill>
                  <a:schemeClr val="accent2"/>
                </a:solidFill>
              </a:rPr>
              <a:t>Engineering</a:t>
            </a: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
        <p:nvSpPr>
          <p:cNvPr id="11" name="Text Box 33"/>
          <p:cNvSpPr txBox="1">
            <a:spLocks noChangeArrowheads="1"/>
          </p:cNvSpPr>
          <p:nvPr/>
        </p:nvSpPr>
        <p:spPr bwMode="auto">
          <a:xfrm>
            <a:off x="70048" y="5805264"/>
            <a:ext cx="2845768" cy="550862"/>
          </a:xfrm>
          <a:prstGeom prst="rect">
            <a:avLst/>
          </a:prstGeom>
          <a:noFill/>
          <a:ln>
            <a:noFill/>
          </a:ln>
          <a:effectLst/>
          <a:extLst>
            <a:ext uri="{909E8E84-426E-40dd-AFC4-6F175D3DCCD1}">
              <a14:hiddenFill xmlns:a14="http://schemas.microsoft.com/office/drawing/2010/main" xmlns="">
                <a:solidFill>
                  <a:srgbClr val="B5E1E3"/>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GB" altLang="it-IT" sz="1800" dirty="0">
                <a:solidFill>
                  <a:srgbClr val="0000FF"/>
                </a:solidFill>
                <a:latin typeface="Arial" charset="0"/>
              </a:rPr>
              <a:t>Boehm’s spiral model</a:t>
            </a:r>
          </a:p>
          <a:p>
            <a:pPr>
              <a:spcBef>
                <a:spcPct val="50000"/>
              </a:spcBef>
            </a:pPr>
            <a:r>
              <a:rPr lang="en-GB" altLang="it-IT" sz="800" i="1" dirty="0">
                <a:solidFill>
                  <a:srgbClr val="0000FF"/>
                </a:solidFill>
                <a:latin typeface="Arial" charset="0"/>
              </a:rPr>
              <a:t>Source</a:t>
            </a:r>
            <a:r>
              <a:rPr lang="en-GB" altLang="it-IT" sz="800" dirty="0">
                <a:solidFill>
                  <a:srgbClr val="0000FF"/>
                </a:solidFill>
                <a:latin typeface="Arial" charset="0"/>
              </a:rPr>
              <a:t>: © 1988 IEEE</a:t>
            </a:r>
          </a:p>
        </p:txBody>
      </p:sp>
      <p:sp>
        <p:nvSpPr>
          <p:cNvPr id="12" name="TextBox 11"/>
          <p:cNvSpPr txBox="1"/>
          <p:nvPr/>
        </p:nvSpPr>
        <p:spPr>
          <a:xfrm>
            <a:off x="107504" y="982469"/>
            <a:ext cx="3672408" cy="646331"/>
          </a:xfrm>
          <a:prstGeom prst="rect">
            <a:avLst/>
          </a:prstGeom>
          <a:solidFill>
            <a:schemeClr val="accent6">
              <a:lumMod val="20000"/>
              <a:lumOff val="80000"/>
            </a:schemeClr>
          </a:solidFill>
          <a:ln>
            <a:solidFill>
              <a:schemeClr val="accent6"/>
            </a:solidFill>
          </a:ln>
        </p:spPr>
        <p:txBody>
          <a:bodyPr wrap="square" rtlCol="0">
            <a:spAutoFit/>
          </a:bodyPr>
          <a:lstStyle/>
          <a:p>
            <a:r>
              <a:rPr lang="en-US" dirty="0"/>
              <a:t>Often, requirements are not well formed or understood by the users </a:t>
            </a:r>
          </a:p>
        </p:txBody>
      </p:sp>
    </p:spTree>
    <p:extLst>
      <p:ext uri="{BB962C8B-B14F-4D97-AF65-F5344CB8AC3E}">
        <p14:creationId xmlns:p14="http://schemas.microsoft.com/office/powerpoint/2010/main" val="359030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8145787" y="5719625"/>
            <a:ext cx="576000" cy="576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endParaRPr lang="it-IT">
              <a:solidFill>
                <a:prstClr val="black"/>
              </a:solidFill>
            </a:endParaRPr>
          </a:p>
        </p:txBody>
      </p:sp>
      <p:sp>
        <p:nvSpPr>
          <p:cNvPr id="8" name="Titolo 7"/>
          <p:cNvSpPr>
            <a:spLocks noGrp="1"/>
          </p:cNvSpPr>
          <p:nvPr>
            <p:ph type="title"/>
          </p:nvPr>
        </p:nvSpPr>
        <p:spPr/>
        <p:txBody>
          <a:bodyPr/>
          <a:lstStyle/>
          <a:p>
            <a:r>
              <a:rPr lang="en-US" dirty="0"/>
              <a:t>Terminology: Supplier and Customer</a:t>
            </a:r>
          </a:p>
        </p:txBody>
      </p:sp>
      <p:sp>
        <p:nvSpPr>
          <p:cNvPr id="5" name="Segnaposto contenuto 4"/>
          <p:cNvSpPr>
            <a:spLocks noGrp="1"/>
          </p:cNvSpPr>
          <p:nvPr>
            <p:ph idx="1"/>
          </p:nvPr>
        </p:nvSpPr>
        <p:spPr/>
        <p:txBody>
          <a:bodyPr>
            <a:normAutofit/>
          </a:bodyPr>
          <a:lstStyle/>
          <a:p>
            <a:r>
              <a:rPr lang="en-US" dirty="0">
                <a:solidFill>
                  <a:srgbClr val="FF0000"/>
                </a:solidFill>
              </a:rPr>
              <a:t>Supplier</a:t>
            </a:r>
            <a:r>
              <a:rPr lang="en-US" dirty="0"/>
              <a:t>: whoever is doing the work</a:t>
            </a:r>
          </a:p>
          <a:p>
            <a:pPr lvl="1"/>
            <a:r>
              <a:rPr lang="en-US" dirty="0"/>
              <a:t>A person or company that provides </a:t>
            </a:r>
            <a:r>
              <a:rPr lang="en-US" dirty="0">
                <a:solidFill>
                  <a:srgbClr val="FF0000"/>
                </a:solidFill>
              </a:rPr>
              <a:t>services/products </a:t>
            </a:r>
            <a:r>
              <a:rPr lang="en-US" dirty="0"/>
              <a:t>to the customer</a:t>
            </a:r>
          </a:p>
          <a:p>
            <a:r>
              <a:rPr lang="en-US" dirty="0">
                <a:solidFill>
                  <a:srgbClr val="FF0000"/>
                </a:solidFill>
              </a:rPr>
              <a:t>Customer</a:t>
            </a:r>
            <a:r>
              <a:rPr lang="en-US" dirty="0"/>
              <a:t>: whoever has commissioned or will benefit from the work (because of a need)</a:t>
            </a:r>
          </a:p>
          <a:p>
            <a:pPr lvl="1"/>
            <a:r>
              <a:rPr lang="en-US" dirty="0"/>
              <a:t>A person or company that receives/consumes services/products</a:t>
            </a: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85779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395536" y="98882"/>
            <a:ext cx="8382000" cy="584776"/>
          </a:xfrm>
        </p:spPr>
        <p:txBody>
          <a:bodyPr>
            <a:spAutoFit/>
          </a:bodyPr>
          <a:lstStyle/>
          <a:p>
            <a:r>
              <a:rPr lang="en-GB" altLang="it-IT" dirty="0"/>
              <a:t>Unified Process</a:t>
            </a:r>
          </a:p>
        </p:txBody>
      </p:sp>
      <p:sp>
        <p:nvSpPr>
          <p:cNvPr id="273411" name="Rectangle 3"/>
          <p:cNvSpPr>
            <a:spLocks noGrp="1" noChangeArrowheads="1"/>
          </p:cNvSpPr>
          <p:nvPr>
            <p:ph type="body" idx="1"/>
          </p:nvPr>
        </p:nvSpPr>
        <p:spPr>
          <a:xfrm>
            <a:off x="467544" y="908720"/>
            <a:ext cx="8382000" cy="4678204"/>
          </a:xfrm>
        </p:spPr>
        <p:txBody>
          <a:bodyPr>
            <a:spAutoFit/>
          </a:bodyPr>
          <a:lstStyle/>
          <a:p>
            <a:pPr marL="379413" indent="-379413"/>
            <a:r>
              <a:rPr lang="en-GB" altLang="it-IT" sz="2600" dirty="0"/>
              <a:t>Are you familiar with UP?</a:t>
            </a:r>
          </a:p>
          <a:p>
            <a:pPr marL="779463" lvl="1" indent="-379413"/>
            <a:r>
              <a:rPr lang="en-GB" altLang="it-IT" sz="2200" dirty="0"/>
              <a:t>Approach ‘open’, i.e., non-proprietary, but Rational Corporation offers Rational Unified Process (RUP)</a:t>
            </a:r>
          </a:p>
          <a:p>
            <a:pPr marL="779463" lvl="1" indent="-379413"/>
            <a:endParaRPr lang="en-GB" altLang="it-IT" sz="2200" dirty="0"/>
          </a:p>
          <a:p>
            <a:pPr marL="379413" indent="-379413"/>
            <a:r>
              <a:rPr lang="en-GB" altLang="it-IT" sz="2600" dirty="0"/>
              <a:t>Four </a:t>
            </a:r>
            <a:r>
              <a:rPr lang="en-GB" altLang="it-IT" sz="2600" dirty="0">
                <a:solidFill>
                  <a:srgbClr val="FF0000"/>
                </a:solidFill>
              </a:rPr>
              <a:t>phases</a:t>
            </a:r>
            <a:r>
              <a:rPr lang="en-GB" altLang="it-IT" sz="2600" dirty="0"/>
              <a:t> to process</a:t>
            </a:r>
          </a:p>
          <a:p>
            <a:pPr lvl="1"/>
            <a:r>
              <a:rPr lang="en-GB" altLang="it-IT" sz="2400" dirty="0"/>
              <a:t>Inception, Elaboration, Construction, Transition</a:t>
            </a:r>
          </a:p>
          <a:p>
            <a:r>
              <a:rPr lang="en-GB" altLang="it-IT" sz="2600" dirty="0"/>
              <a:t>Each phase has five </a:t>
            </a:r>
            <a:r>
              <a:rPr lang="en-GB" altLang="it-IT" sz="2600" dirty="0">
                <a:solidFill>
                  <a:srgbClr val="FF0000"/>
                </a:solidFill>
              </a:rPr>
              <a:t>workflows</a:t>
            </a:r>
          </a:p>
          <a:p>
            <a:pPr lvl="1"/>
            <a:r>
              <a:rPr lang="en-GB" altLang="it-IT" sz="2200" dirty="0"/>
              <a:t>Requirements, Design, Implementation, Assessment, Deployment</a:t>
            </a:r>
          </a:p>
          <a:p>
            <a:pPr lvl="1"/>
            <a:endParaRPr lang="en-GB" altLang="it-IT" sz="2200" dirty="0"/>
          </a:p>
          <a:p>
            <a:r>
              <a:rPr lang="en-GB" altLang="it-IT" sz="2600" dirty="0"/>
              <a:t>More details later…</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
        <p:nvSpPr>
          <p:cNvPr id="3" name="Explosion 1 2"/>
          <p:cNvSpPr/>
          <p:nvPr/>
        </p:nvSpPr>
        <p:spPr>
          <a:xfrm>
            <a:off x="5004048" y="5085184"/>
            <a:ext cx="3456384" cy="1584176"/>
          </a:xfrm>
          <a:prstGeom prst="irregularSeal1">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Used later, in planning</a:t>
            </a:r>
          </a:p>
        </p:txBody>
      </p:sp>
    </p:spTree>
    <p:extLst>
      <p:ext uri="{BB962C8B-B14F-4D97-AF65-F5344CB8AC3E}">
        <p14:creationId xmlns:p14="http://schemas.microsoft.com/office/powerpoint/2010/main" val="21566732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GB" altLang="it-IT"/>
              <a:t>Agile approaches </a:t>
            </a:r>
            <a:endParaRPr lang="en-GB" altLang="it-IT" dirty="0"/>
          </a:p>
        </p:txBody>
      </p:sp>
      <p:sp>
        <p:nvSpPr>
          <p:cNvPr id="268291" name="Rectangle 3"/>
          <p:cNvSpPr>
            <a:spLocks noGrp="1" noChangeArrowheads="1"/>
          </p:cNvSpPr>
          <p:nvPr>
            <p:ph type="body" idx="1"/>
          </p:nvPr>
        </p:nvSpPr>
        <p:spPr/>
        <p:txBody>
          <a:bodyPr/>
          <a:lstStyle/>
          <a:p>
            <a:r>
              <a:rPr lang="en-GB" altLang="it-IT" dirty="0"/>
              <a:t>Addresses weaknesses of other approaches</a:t>
            </a:r>
          </a:p>
          <a:p>
            <a:pPr lvl="1"/>
            <a:r>
              <a:rPr lang="en-GB" altLang="it-IT" dirty="0"/>
              <a:t>Too much </a:t>
            </a:r>
            <a:r>
              <a:rPr lang="en-GB" altLang="it-IT" b="1" dirty="0"/>
              <a:t>upfront work </a:t>
            </a:r>
            <a:r>
              <a:rPr lang="en-GB" altLang="it-IT" dirty="0"/>
              <a:t>for something that is </a:t>
            </a:r>
            <a:r>
              <a:rPr lang="en-GB" altLang="it-IT" b="1" dirty="0"/>
              <a:t>elusive</a:t>
            </a:r>
            <a:r>
              <a:rPr lang="en-GB" altLang="it-IT" dirty="0"/>
              <a:t> in nature (the user requirements)</a:t>
            </a:r>
          </a:p>
          <a:p>
            <a:pPr lvl="1"/>
            <a:endParaRPr lang="en-GB" altLang="it-IT" dirty="0"/>
          </a:p>
          <a:p>
            <a:r>
              <a:rPr lang="en-GB" altLang="it-IT" dirty="0"/>
              <a:t>More flexible, more quick results</a:t>
            </a:r>
          </a:p>
          <a:p>
            <a:pPr lvl="1"/>
            <a:r>
              <a:rPr lang="en-US" b="1" dirty="0"/>
              <a:t>Iteration</a:t>
            </a:r>
            <a:r>
              <a:rPr lang="en-US" dirty="0"/>
              <a:t> and </a:t>
            </a:r>
            <a:r>
              <a:rPr lang="en-US" b="1" dirty="0"/>
              <a:t>rework</a:t>
            </a:r>
            <a:r>
              <a:rPr lang="en-US" dirty="0"/>
              <a:t> are seen as being an integral part of the agile approach and not something to be avoided if possible</a:t>
            </a:r>
            <a:endParaRPr lang="en-GB" altLang="it-IT" dirty="0"/>
          </a:p>
          <a:p>
            <a:pPr lvl="1"/>
            <a:r>
              <a:rPr lang="en-GB" altLang="it-IT" dirty="0"/>
              <a:t>All changes reversible</a:t>
            </a:r>
          </a:p>
          <a:p>
            <a:pPr lvl="1"/>
            <a:endParaRPr lang="en-GB" altLang="it-IT" dirty="0"/>
          </a:p>
          <a:p>
            <a:r>
              <a:rPr lang="en-GB" altLang="it-IT" dirty="0"/>
              <a:t>Embrace the spiral model development lifecycle</a:t>
            </a:r>
          </a:p>
          <a:p>
            <a:pPr lvl="1"/>
            <a:r>
              <a:rPr lang="en-GB" altLang="it-IT" dirty="0"/>
              <a:t>Higher number of iteration (</a:t>
            </a:r>
            <a:r>
              <a:rPr lang="en-GB" altLang="it-IT" b="1" dirty="0"/>
              <a:t>incremental delivery</a:t>
            </a:r>
            <a:r>
              <a:rPr lang="en-GB" altLang="it-IT" dirty="0"/>
              <a:t>)</a:t>
            </a:r>
          </a:p>
        </p:txBody>
      </p:sp>
      <p:sp>
        <p:nvSpPr>
          <p:cNvPr id="2" name="Slide Number Placeholder 1"/>
          <p:cNvSpPr>
            <a:spLocks noGrp="1"/>
          </p:cNvSpPr>
          <p:nvPr>
            <p:ph type="sldNum" sz="quarter" idx="12"/>
          </p:nvPr>
        </p:nvSpPr>
        <p:spPr/>
        <p:txBody>
          <a:bodyPr/>
          <a:lstStyle/>
          <a:p>
            <a:fld id="{91974DF9-AD47-4691-BA21-BBFCE3637A9A}" type="slidenum">
              <a:rPr lang="en-US" smtClean="0"/>
              <a:pPr/>
              <a:t>41</a:t>
            </a:fld>
            <a:endParaRPr lang="en-US"/>
          </a:p>
        </p:txBody>
      </p:sp>
    </p:spTree>
    <p:extLst>
      <p:ext uri="{BB962C8B-B14F-4D97-AF65-F5344CB8AC3E}">
        <p14:creationId xmlns:p14="http://schemas.microsoft.com/office/powerpoint/2010/main" val="14148904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GB" altLang="it-IT"/>
              <a:t>Agile approaches </a:t>
            </a:r>
            <a:endParaRPr lang="en-GB" altLang="it-IT" dirty="0"/>
          </a:p>
        </p:txBody>
      </p:sp>
      <p:sp>
        <p:nvSpPr>
          <p:cNvPr id="268291" name="Rectangle 3"/>
          <p:cNvSpPr>
            <a:spLocks noGrp="1" noChangeArrowheads="1"/>
          </p:cNvSpPr>
          <p:nvPr>
            <p:ph type="body" idx="1"/>
          </p:nvPr>
        </p:nvSpPr>
        <p:spPr/>
        <p:txBody>
          <a:bodyPr/>
          <a:lstStyle/>
          <a:p>
            <a:r>
              <a:rPr lang="en-GB" altLang="it-IT" dirty="0"/>
              <a:t>Use of </a:t>
            </a:r>
            <a:r>
              <a:rPr lang="en-GB" altLang="it-IT" b="1" dirty="0"/>
              <a:t>prototypes</a:t>
            </a:r>
            <a:r>
              <a:rPr lang="en-GB" altLang="it-IT" dirty="0"/>
              <a:t> to</a:t>
            </a:r>
          </a:p>
          <a:p>
            <a:pPr lvl="1"/>
            <a:r>
              <a:rPr lang="en-GB" altLang="it-IT" dirty="0"/>
              <a:t>assist users define requirements</a:t>
            </a:r>
          </a:p>
          <a:p>
            <a:pPr lvl="1"/>
            <a:r>
              <a:rPr lang="en-GB" altLang="it-IT" dirty="0"/>
              <a:t>test performance implications</a:t>
            </a:r>
          </a:p>
          <a:p>
            <a:pPr lvl="1"/>
            <a:r>
              <a:rPr lang="en-GB" altLang="it-IT" dirty="0"/>
              <a:t>investigate novel methods of working</a:t>
            </a:r>
          </a:p>
          <a:p>
            <a:pPr lvl="1"/>
            <a:r>
              <a:rPr lang="en-GB" altLang="it-IT" dirty="0"/>
              <a:t>assist in considering work practices</a:t>
            </a:r>
          </a:p>
          <a:p>
            <a:r>
              <a:rPr lang="en-GB" altLang="it-IT" b="1" dirty="0"/>
              <a:t>Testing</a:t>
            </a:r>
            <a:r>
              <a:rPr lang="en-GB" altLang="it-IT" dirty="0"/>
              <a:t> is integral to iterative lifecycle</a:t>
            </a:r>
          </a:p>
          <a:p>
            <a:endParaRPr lang="en-GB" altLang="it-IT" dirty="0"/>
          </a:p>
          <a:p>
            <a:r>
              <a:rPr lang="en-GB" altLang="it-IT" dirty="0"/>
              <a:t>Different management </a:t>
            </a:r>
            <a:r>
              <a:rPr lang="en-GB" altLang="it-IT" b="1" dirty="0"/>
              <a:t>culture</a:t>
            </a:r>
          </a:p>
          <a:p>
            <a:pPr lvl="1"/>
            <a:r>
              <a:rPr lang="en-GB" altLang="it-IT" dirty="0"/>
              <a:t>Success dependent on </a:t>
            </a:r>
            <a:r>
              <a:rPr lang="en-GB" altLang="it-IT" b="1" dirty="0"/>
              <a:t>empowerment of users and developers </a:t>
            </a:r>
            <a:r>
              <a:rPr lang="en-GB" altLang="it-IT" dirty="0"/>
              <a:t>(and not on strict, bureaucratic management)</a:t>
            </a:r>
          </a:p>
          <a:p>
            <a:r>
              <a:rPr lang="en-GB" altLang="it-IT" b="1" dirty="0"/>
              <a:t>Time-boxing</a:t>
            </a:r>
            <a:r>
              <a:rPr lang="en-GB" altLang="it-IT" dirty="0"/>
              <a:t> used to control timescale (and budget)</a:t>
            </a:r>
          </a:p>
          <a:p>
            <a:pPr lvl="1"/>
            <a:endParaRPr lang="en-GB" altLang="it-IT" dirty="0"/>
          </a:p>
        </p:txBody>
      </p:sp>
      <p:sp>
        <p:nvSpPr>
          <p:cNvPr id="2" name="Slide Number Placeholder 1"/>
          <p:cNvSpPr>
            <a:spLocks noGrp="1"/>
          </p:cNvSpPr>
          <p:nvPr>
            <p:ph type="sldNum" sz="quarter" idx="12"/>
          </p:nvPr>
        </p:nvSpPr>
        <p:spPr/>
        <p:txBody>
          <a:bodyPr/>
          <a:lstStyle/>
          <a:p>
            <a:fld id="{91974DF9-AD47-4691-BA21-BBFCE3637A9A}" type="slidenum">
              <a:rPr lang="en-US" smtClean="0"/>
              <a:pPr/>
              <a:t>42</a:t>
            </a:fld>
            <a:endParaRPr lang="en-US"/>
          </a:p>
        </p:txBody>
      </p:sp>
    </p:spTree>
    <p:extLst>
      <p:ext uri="{BB962C8B-B14F-4D97-AF65-F5344CB8AC3E}">
        <p14:creationId xmlns:p14="http://schemas.microsoft.com/office/powerpoint/2010/main" val="33263150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323528" y="98882"/>
            <a:ext cx="8382000" cy="584776"/>
          </a:xfrm>
        </p:spPr>
        <p:txBody>
          <a:bodyPr>
            <a:spAutoFit/>
          </a:bodyPr>
          <a:lstStyle/>
          <a:p>
            <a:r>
              <a:rPr lang="en-GB" altLang="it-IT" dirty="0"/>
              <a:t>Extreme programming (XP)</a:t>
            </a:r>
          </a:p>
        </p:txBody>
      </p:sp>
      <p:sp>
        <p:nvSpPr>
          <p:cNvPr id="275459" name="Rectangle 3"/>
          <p:cNvSpPr>
            <a:spLocks noGrp="1" noChangeArrowheads="1"/>
          </p:cNvSpPr>
          <p:nvPr>
            <p:ph type="body" idx="1"/>
          </p:nvPr>
        </p:nvSpPr>
        <p:spPr>
          <a:xfrm>
            <a:off x="495052" y="836712"/>
            <a:ext cx="8253412" cy="5109091"/>
          </a:xfrm>
        </p:spPr>
        <p:txBody>
          <a:bodyPr>
            <a:spAutoFit/>
          </a:bodyPr>
          <a:lstStyle/>
          <a:p>
            <a:pPr marL="379413" indent="-379413"/>
            <a:r>
              <a:rPr lang="en-GB" altLang="it-IT" sz="2600" dirty="0"/>
              <a:t>Created to deal with rapidly changing requirements</a:t>
            </a:r>
          </a:p>
          <a:p>
            <a:pPr marL="779463" lvl="1" indent="-379413"/>
            <a:r>
              <a:rPr lang="en-GB" altLang="it-IT" sz="2200" dirty="0"/>
              <a:t>Tighter integration and communication with the </a:t>
            </a:r>
            <a:r>
              <a:rPr lang="en-GB" altLang="it-IT" sz="2200" dirty="0">
                <a:solidFill>
                  <a:srgbClr val="0000FF"/>
                </a:solidFill>
              </a:rPr>
              <a:t>customer</a:t>
            </a:r>
          </a:p>
          <a:p>
            <a:pPr marL="779463" lvl="1" indent="-379413"/>
            <a:r>
              <a:rPr lang="en-GB" altLang="it-IT" sz="2200" dirty="0"/>
              <a:t>Emphasis on </a:t>
            </a:r>
            <a:r>
              <a:rPr lang="en-GB" altLang="it-IT" sz="2200" dirty="0">
                <a:solidFill>
                  <a:srgbClr val="0000FF"/>
                </a:solidFill>
              </a:rPr>
              <a:t>frequent releases </a:t>
            </a:r>
            <a:r>
              <a:rPr lang="en-GB" altLang="it-IT" sz="2200" dirty="0"/>
              <a:t>of small-scale packages of software</a:t>
            </a:r>
          </a:p>
          <a:p>
            <a:pPr marL="779463" lvl="1" indent="-379413"/>
            <a:endParaRPr lang="en-GB" altLang="it-IT" sz="2200" dirty="0"/>
          </a:p>
          <a:p>
            <a:pPr marL="379413" indent="-379413"/>
            <a:r>
              <a:rPr lang="en-GB" altLang="it-IT" sz="2600" dirty="0"/>
              <a:t>Practices</a:t>
            </a:r>
          </a:p>
          <a:p>
            <a:pPr marL="779463" lvl="1" indent="-379413"/>
            <a:r>
              <a:rPr lang="en-GB" altLang="it-IT" sz="2200" dirty="0"/>
              <a:t>Developers work in </a:t>
            </a:r>
            <a:r>
              <a:rPr lang="en-GB" altLang="it-IT" sz="2200" dirty="0">
                <a:solidFill>
                  <a:srgbClr val="0000FF"/>
                </a:solidFill>
              </a:rPr>
              <a:t>pairs</a:t>
            </a:r>
          </a:p>
          <a:p>
            <a:pPr marL="779463" lvl="1" indent="-379413"/>
            <a:r>
              <a:rPr lang="en-GB" altLang="it-IT" sz="2200" dirty="0"/>
              <a:t>Testing – integral part of process (</a:t>
            </a:r>
            <a:r>
              <a:rPr lang="en-GB" altLang="it-IT" sz="2200" dirty="0">
                <a:solidFill>
                  <a:srgbClr val="0000FF"/>
                </a:solidFill>
              </a:rPr>
              <a:t>test-first</a:t>
            </a:r>
            <a:r>
              <a:rPr lang="en-GB" altLang="it-IT" sz="2200" dirty="0"/>
              <a:t>)</a:t>
            </a:r>
          </a:p>
          <a:p>
            <a:pPr marL="779463" lvl="1" indent="-379413"/>
            <a:r>
              <a:rPr lang="en-GB" altLang="it-IT" sz="2200" dirty="0"/>
              <a:t>Simple and </a:t>
            </a:r>
            <a:r>
              <a:rPr lang="en-GB" altLang="it-IT" sz="2200" dirty="0">
                <a:solidFill>
                  <a:srgbClr val="0000FF"/>
                </a:solidFill>
              </a:rPr>
              <a:t>clean code</a:t>
            </a:r>
            <a:r>
              <a:rPr lang="en-GB" altLang="it-IT" sz="2200" dirty="0"/>
              <a:t>, refactoring</a:t>
            </a:r>
          </a:p>
          <a:p>
            <a:pPr marL="779463" lvl="1" indent="-379413"/>
            <a:endParaRPr lang="en-GB" altLang="it-IT" sz="2200" dirty="0"/>
          </a:p>
          <a:p>
            <a:pPr marL="379413" indent="-379413"/>
            <a:r>
              <a:rPr lang="en-GB" altLang="it-IT" sz="2600" dirty="0"/>
              <a:t>Works best on relatively </a:t>
            </a:r>
            <a:r>
              <a:rPr lang="en-GB" altLang="it-IT" sz="2600" b="1" dirty="0"/>
              <a:t>small projects </a:t>
            </a:r>
            <a:r>
              <a:rPr lang="en-GB" altLang="it-IT" sz="2600" dirty="0"/>
              <a:t>or on enhancements to existing systems</a:t>
            </a: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995477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395536" y="98882"/>
            <a:ext cx="8382000" cy="584775"/>
          </a:xfrm>
        </p:spPr>
        <p:txBody>
          <a:bodyPr>
            <a:spAutoFit/>
          </a:bodyPr>
          <a:lstStyle/>
          <a:p>
            <a:r>
              <a:rPr lang="en-GB" altLang="it-IT" dirty="0"/>
              <a:t>SCRUM</a:t>
            </a:r>
          </a:p>
        </p:txBody>
      </p:sp>
      <p:sp>
        <p:nvSpPr>
          <p:cNvPr id="270339" name="Rectangle 3"/>
          <p:cNvSpPr>
            <a:spLocks noGrp="1" noChangeArrowheads="1"/>
          </p:cNvSpPr>
          <p:nvPr>
            <p:ph type="body" idx="1"/>
          </p:nvPr>
        </p:nvSpPr>
        <p:spPr>
          <a:xfrm>
            <a:off x="467544" y="836712"/>
            <a:ext cx="8382000" cy="4019562"/>
          </a:xfrm>
        </p:spPr>
        <p:txBody>
          <a:bodyPr>
            <a:spAutoFit/>
          </a:bodyPr>
          <a:lstStyle/>
          <a:p>
            <a:pPr marL="388938" indent="-388938"/>
            <a:r>
              <a:rPr lang="en-GB" altLang="it-IT" sz="2600" i="1" dirty="0"/>
              <a:t>Scrum</a:t>
            </a:r>
            <a:r>
              <a:rPr lang="en-GB" altLang="it-IT" sz="2600" dirty="0"/>
              <a:t> is an example originated in USA</a:t>
            </a:r>
          </a:p>
          <a:p>
            <a:pPr marL="388938" indent="-388938"/>
            <a:r>
              <a:rPr lang="en-GB" altLang="it-IT" sz="2600" dirty="0"/>
              <a:t>Development done in 30-day “</a:t>
            </a:r>
            <a:r>
              <a:rPr lang="en-GB" altLang="it-IT" sz="2600" dirty="0">
                <a:solidFill>
                  <a:srgbClr val="FF0000"/>
                </a:solidFill>
              </a:rPr>
              <a:t>Sprints</a:t>
            </a:r>
            <a:r>
              <a:rPr lang="en-GB" altLang="it-IT" sz="2600" dirty="0"/>
              <a:t>”</a:t>
            </a:r>
          </a:p>
          <a:p>
            <a:pPr marL="788988" lvl="1" indent="-388938"/>
            <a:r>
              <a:rPr lang="en-GB" altLang="it-IT" sz="2200" dirty="0"/>
              <a:t>End everything is time-boxed</a:t>
            </a:r>
          </a:p>
          <a:p>
            <a:pPr marL="388938" indent="-388938"/>
            <a:r>
              <a:rPr lang="en-GB" altLang="it-IT" sz="2600" dirty="0"/>
              <a:t>Project manager called “</a:t>
            </a:r>
            <a:r>
              <a:rPr lang="en-GB" altLang="it-IT" sz="2600" dirty="0" err="1"/>
              <a:t>ScrumMaster</a:t>
            </a:r>
            <a:r>
              <a:rPr lang="en-GB" altLang="it-IT" sz="2600" dirty="0"/>
              <a:t>” has a different role from the usual PM role </a:t>
            </a:r>
          </a:p>
          <a:p>
            <a:pPr marL="788988" lvl="1" indent="-388938"/>
            <a:r>
              <a:rPr lang="en-GB" altLang="it-IT" sz="2200" dirty="0"/>
              <a:t>He/she is a facilitator and helper</a:t>
            </a:r>
          </a:p>
          <a:p>
            <a:pPr marL="788988" lvl="1" indent="-388938"/>
            <a:r>
              <a:rPr lang="en-GB" altLang="it-IT" sz="2200" dirty="0"/>
              <a:t>The teams are self-governing (flatter structure)</a:t>
            </a:r>
          </a:p>
          <a:p>
            <a:pPr marL="388938" indent="-388938"/>
            <a:r>
              <a:rPr lang="en-GB" altLang="it-IT" sz="2800" dirty="0"/>
              <a:t>Scrum includes 15 minutes daily meeting to review progress and reset priorities</a:t>
            </a:r>
            <a:endParaRPr lang="en-GB" altLang="it-IT" sz="2200" dirty="0"/>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9166965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Products and services</a:t>
            </a:r>
          </a:p>
        </p:txBody>
      </p:sp>
      <p:sp>
        <p:nvSpPr>
          <p:cNvPr id="3" name="Content Placeholder 2"/>
          <p:cNvSpPr>
            <a:spLocks noGrp="1"/>
          </p:cNvSpPr>
          <p:nvPr>
            <p:ph idx="1"/>
          </p:nvPr>
        </p:nvSpPr>
        <p:spPr/>
        <p:txBody>
          <a:bodyPr>
            <a:normAutofit/>
          </a:bodyPr>
          <a:lstStyle/>
          <a:p>
            <a:r>
              <a:rPr lang="en-US" dirty="0">
                <a:solidFill>
                  <a:srgbClr val="FF0000"/>
                </a:solidFill>
              </a:rPr>
              <a:t>Products </a:t>
            </a:r>
            <a:r>
              <a:rPr lang="en-US" dirty="0"/>
              <a:t>are </a:t>
            </a:r>
            <a:r>
              <a:rPr lang="en-US" dirty="0">
                <a:solidFill>
                  <a:srgbClr val="FF0000"/>
                </a:solidFill>
              </a:rPr>
              <a:t>tangible</a:t>
            </a:r>
            <a:r>
              <a:rPr lang="en-US" dirty="0"/>
              <a:t> and discernible items, including digital file-based output</a:t>
            </a:r>
          </a:p>
          <a:p>
            <a:pPr lvl="1"/>
            <a:r>
              <a:rPr lang="en-US" dirty="0"/>
              <a:t>Software, hardware</a:t>
            </a:r>
          </a:p>
          <a:p>
            <a:pPr lvl="1"/>
            <a:r>
              <a:rPr lang="en-US" dirty="0"/>
              <a:t>Other goods: raw materials (a.k.a. commodities), partially assembled components, consumable supplies</a:t>
            </a:r>
          </a:p>
          <a:p>
            <a:pPr lvl="1"/>
            <a:endParaRPr lang="en-US" dirty="0"/>
          </a:p>
          <a:p>
            <a:r>
              <a:rPr lang="en-US" dirty="0"/>
              <a:t>A </a:t>
            </a:r>
            <a:r>
              <a:rPr lang="en-US" dirty="0">
                <a:solidFill>
                  <a:srgbClr val="FF0000"/>
                </a:solidFill>
              </a:rPr>
              <a:t>service</a:t>
            </a:r>
            <a:r>
              <a:rPr lang="en-US" dirty="0"/>
              <a:t> is the production of an </a:t>
            </a:r>
            <a:r>
              <a:rPr lang="en-US" dirty="0">
                <a:solidFill>
                  <a:srgbClr val="FF0000"/>
                </a:solidFill>
              </a:rPr>
              <a:t>intangible benefit</a:t>
            </a:r>
            <a:r>
              <a:rPr lang="en-US" dirty="0"/>
              <a:t>, which satisfies an identified need</a:t>
            </a:r>
          </a:p>
          <a:p>
            <a:pPr lvl="1"/>
            <a:r>
              <a:rPr lang="en-US" dirty="0"/>
              <a:t>labor, consulting, management services</a:t>
            </a:r>
          </a:p>
        </p:txBody>
      </p:sp>
      <p:sp>
        <p:nvSpPr>
          <p:cNvPr id="4" name="Slide Number Placeholder 3"/>
          <p:cNvSpPr>
            <a:spLocks noGrp="1"/>
          </p:cNvSpPr>
          <p:nvPr>
            <p:ph type="sldNum" sz="quarter" idx="12"/>
          </p:nvPr>
        </p:nvSpPr>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8709549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nl-BE">
                <a:latin typeface="Arial" charset="0"/>
                <a:cs typeface="Arial" charset="0"/>
              </a:rPr>
              <a:t>What is a project ?</a:t>
            </a:r>
            <a:endParaRPr lang="nl-NL">
              <a:latin typeface="Arial" charset="0"/>
              <a:cs typeface="Arial" charset="0"/>
            </a:endParaRPr>
          </a:p>
        </p:txBody>
      </p:sp>
      <p:sp>
        <p:nvSpPr>
          <p:cNvPr id="6149" name="Rectangle 3"/>
          <p:cNvSpPr>
            <a:spLocks noGrp="1" noChangeArrowheads="1"/>
          </p:cNvSpPr>
          <p:nvPr>
            <p:ph type="body" idx="1"/>
          </p:nvPr>
        </p:nvSpPr>
        <p:spPr/>
        <p:txBody>
          <a:bodyPr/>
          <a:lstStyle/>
          <a:p>
            <a:pPr eaLnBrk="1" hangingPunct="1"/>
            <a:r>
              <a:rPr lang="nl-BE" dirty="0">
                <a:latin typeface="Arial" charset="0"/>
                <a:cs typeface="Arial" charset="0"/>
              </a:rPr>
              <a:t>A collection of </a:t>
            </a:r>
            <a:r>
              <a:rPr lang="nl-BE" dirty="0">
                <a:solidFill>
                  <a:srgbClr val="FF0000"/>
                </a:solidFill>
                <a:latin typeface="Arial" charset="0"/>
                <a:cs typeface="Arial" charset="0"/>
              </a:rPr>
              <a:t>activities </a:t>
            </a:r>
          </a:p>
          <a:p>
            <a:pPr eaLnBrk="1" hangingPunct="1"/>
            <a:r>
              <a:rPr lang="nl-BE" dirty="0">
                <a:latin typeface="Arial" charset="0"/>
                <a:cs typeface="Arial" charset="0"/>
              </a:rPr>
              <a:t>consuming a variety of </a:t>
            </a:r>
            <a:r>
              <a:rPr lang="nl-BE" dirty="0">
                <a:solidFill>
                  <a:srgbClr val="FF0000"/>
                </a:solidFill>
                <a:latin typeface="Arial" charset="0"/>
                <a:cs typeface="Arial" charset="0"/>
              </a:rPr>
              <a:t>resources </a:t>
            </a:r>
          </a:p>
          <a:p>
            <a:pPr eaLnBrk="1" hangingPunct="1"/>
            <a:r>
              <a:rPr lang="nl-BE" dirty="0">
                <a:latin typeface="Arial" charset="0"/>
                <a:cs typeface="Arial" charset="0"/>
              </a:rPr>
              <a:t>during a well-defined period of </a:t>
            </a:r>
            <a:r>
              <a:rPr lang="nl-BE" dirty="0">
                <a:solidFill>
                  <a:srgbClr val="FF0000"/>
                </a:solidFill>
                <a:latin typeface="Arial" charset="0"/>
                <a:cs typeface="Arial" charset="0"/>
              </a:rPr>
              <a:t>time </a:t>
            </a:r>
          </a:p>
          <a:p>
            <a:pPr eaLnBrk="1" hangingPunct="1"/>
            <a:r>
              <a:rPr lang="nl-BE" dirty="0">
                <a:latin typeface="Arial" charset="0"/>
                <a:cs typeface="Arial" charset="0"/>
              </a:rPr>
              <a:t>to accomplish a unique, well-defined </a:t>
            </a:r>
            <a:r>
              <a:rPr lang="nl-BE" dirty="0">
                <a:solidFill>
                  <a:srgbClr val="FF0000"/>
                </a:solidFill>
                <a:latin typeface="Arial" charset="0"/>
                <a:cs typeface="Arial" charset="0"/>
              </a:rPr>
              <a:t>goal</a:t>
            </a:r>
          </a:p>
          <a:p>
            <a:pPr eaLnBrk="1" hangingPunct="1"/>
            <a:endParaRPr lang="nl-BE" dirty="0">
              <a:latin typeface="Arial" charset="0"/>
              <a:cs typeface="Arial" charset="0"/>
            </a:endParaRPr>
          </a:p>
          <a:p>
            <a:pPr marL="0" indent="0" algn="ctr" eaLnBrk="1" hangingPunct="1">
              <a:buNone/>
            </a:pPr>
            <a:r>
              <a:rPr lang="nl-BE" dirty="0">
                <a:latin typeface="Arial" charset="0"/>
                <a:cs typeface="Arial" charset="0"/>
              </a:rPr>
              <a:t>Or</a:t>
            </a:r>
          </a:p>
          <a:p>
            <a:pPr eaLnBrk="1" hangingPunct="1"/>
            <a:endParaRPr lang="nl-BE" dirty="0">
              <a:latin typeface="Arial" charset="0"/>
              <a:cs typeface="Arial" charset="0"/>
            </a:endParaRPr>
          </a:p>
          <a:p>
            <a:pPr eaLnBrk="1" hangingPunct="1"/>
            <a:r>
              <a:rPr lang="nl-BE" dirty="0">
                <a:latin typeface="Arial" charset="0"/>
                <a:cs typeface="Arial" charset="0"/>
              </a:rPr>
              <a:t>“</a:t>
            </a:r>
            <a:r>
              <a:rPr lang="nl-BE" dirty="0">
                <a:solidFill>
                  <a:srgbClr val="FF0000"/>
                </a:solidFill>
                <a:latin typeface="Arial" charset="0"/>
                <a:cs typeface="Arial" charset="0"/>
              </a:rPr>
              <a:t>Management environment </a:t>
            </a:r>
            <a:r>
              <a:rPr lang="nl-BE" dirty="0">
                <a:latin typeface="Arial" charset="0"/>
                <a:cs typeface="Arial" charset="0"/>
              </a:rPr>
              <a:t>set up to deliver a business </a:t>
            </a:r>
            <a:r>
              <a:rPr lang="nl-BE" dirty="0">
                <a:solidFill>
                  <a:srgbClr val="FF0000"/>
                </a:solidFill>
                <a:latin typeface="Arial" charset="0"/>
                <a:cs typeface="Arial" charset="0"/>
              </a:rPr>
              <a:t>product/service</a:t>
            </a:r>
            <a:r>
              <a:rPr lang="nl-BE" dirty="0">
                <a:latin typeface="Arial" charset="0"/>
                <a:cs typeface="Arial" charset="0"/>
              </a:rPr>
              <a:t> to meet a </a:t>
            </a:r>
            <a:r>
              <a:rPr lang="nl-BE" dirty="0">
                <a:solidFill>
                  <a:srgbClr val="FF0000"/>
                </a:solidFill>
                <a:latin typeface="Arial" charset="0"/>
                <a:cs typeface="Arial" charset="0"/>
              </a:rPr>
              <a:t>business case</a:t>
            </a:r>
            <a:r>
              <a:rPr lang="nl-BE" dirty="0">
                <a:latin typeface="Arial" charset="0"/>
                <a:cs typeface="Arial" charset="0"/>
              </a:rPr>
              <a:t>”</a:t>
            </a:r>
          </a:p>
          <a:p>
            <a:pPr lvl="1"/>
            <a:r>
              <a:rPr lang="nl-BE" dirty="0">
                <a:latin typeface="Arial" charset="0"/>
                <a:cs typeface="Arial" charset="0"/>
              </a:rPr>
              <a:t>“Business” as opposed to “consumer” !</a:t>
            </a:r>
            <a:endParaRPr lang="nl-NL" dirty="0">
              <a:latin typeface="Arial" charset="0"/>
              <a:cs typeface="Arial" charset="0"/>
            </a:endParaRPr>
          </a:p>
        </p:txBody>
      </p:sp>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614151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dirty="0">
                <a:latin typeface="Arial" charset="0"/>
                <a:cs typeface="Arial" charset="0"/>
              </a:rPr>
              <a:t>What is project management?</a:t>
            </a:r>
          </a:p>
        </p:txBody>
      </p:sp>
      <p:sp>
        <p:nvSpPr>
          <p:cNvPr id="7173" name="Rectangle 3"/>
          <p:cNvSpPr>
            <a:spLocks noGrp="1" noChangeArrowheads="1"/>
          </p:cNvSpPr>
          <p:nvPr>
            <p:ph type="body" idx="1"/>
          </p:nvPr>
        </p:nvSpPr>
        <p:spPr/>
        <p:txBody>
          <a:bodyPr/>
          <a:lstStyle/>
          <a:p>
            <a:pPr eaLnBrk="1" hangingPunct="1"/>
            <a:r>
              <a:rPr lang="en-US" dirty="0">
                <a:latin typeface="Arial" charset="0"/>
                <a:cs typeface="Arial" charset="0"/>
              </a:rPr>
              <a:t>Organizing and </a:t>
            </a:r>
            <a:r>
              <a:rPr lang="en-US" dirty="0">
                <a:solidFill>
                  <a:srgbClr val="FF0000"/>
                </a:solidFill>
                <a:latin typeface="Arial" charset="0"/>
                <a:cs typeface="Arial" charset="0"/>
              </a:rPr>
              <a:t>managing resources </a:t>
            </a:r>
            <a:r>
              <a:rPr lang="en-US" dirty="0">
                <a:latin typeface="Arial" charset="0"/>
                <a:cs typeface="Arial" charset="0"/>
              </a:rPr>
              <a:t>(e.g. people) </a:t>
            </a:r>
          </a:p>
          <a:p>
            <a:pPr eaLnBrk="1" hangingPunct="1"/>
            <a:r>
              <a:rPr lang="en-US" dirty="0">
                <a:latin typeface="Arial" charset="0"/>
                <a:cs typeface="Arial" charset="0"/>
              </a:rPr>
              <a:t>…in a way that the </a:t>
            </a:r>
            <a:r>
              <a:rPr lang="en-US" dirty="0">
                <a:solidFill>
                  <a:srgbClr val="FF0000"/>
                </a:solidFill>
                <a:latin typeface="Arial" charset="0"/>
                <a:cs typeface="Arial" charset="0"/>
              </a:rPr>
              <a:t>project objective </a:t>
            </a:r>
            <a:r>
              <a:rPr lang="en-US" dirty="0">
                <a:latin typeface="Arial" charset="0"/>
                <a:cs typeface="Arial" charset="0"/>
              </a:rPr>
              <a:t>is achieved…</a:t>
            </a:r>
          </a:p>
          <a:p>
            <a:pPr eaLnBrk="1" hangingPunct="1"/>
            <a:r>
              <a:rPr lang="en-US" dirty="0">
                <a:latin typeface="Arial" charset="0"/>
                <a:cs typeface="Arial" charset="0"/>
              </a:rPr>
              <a:t>…within quality, time and cost </a:t>
            </a:r>
            <a:r>
              <a:rPr lang="en-US" dirty="0">
                <a:solidFill>
                  <a:srgbClr val="FF0000"/>
                </a:solidFill>
                <a:latin typeface="Arial" charset="0"/>
                <a:cs typeface="Arial" charset="0"/>
              </a:rPr>
              <a:t>constraints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51719" y="2852936"/>
            <a:ext cx="4654581" cy="2819955"/>
          </a:xfrm>
          <a:prstGeom prst="rect">
            <a:avLst/>
          </a:prstGeom>
          <a:noFill/>
        </p:spPr>
      </p:pic>
      <p:sp>
        <p:nvSpPr>
          <p:cNvPr id="2" name="Slide Number Placeholder 1"/>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6610021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dirty="0">
                <a:latin typeface="Arial" charset="0"/>
                <a:cs typeface="Arial" charset="0"/>
              </a:rPr>
              <a:t>What is project management?</a:t>
            </a:r>
          </a:p>
        </p:txBody>
      </p:sp>
      <p:sp>
        <p:nvSpPr>
          <p:cNvPr id="7173" name="Rectangle 3"/>
          <p:cNvSpPr>
            <a:spLocks noGrp="1" noChangeArrowheads="1"/>
          </p:cNvSpPr>
          <p:nvPr>
            <p:ph type="body" idx="1"/>
          </p:nvPr>
        </p:nvSpPr>
        <p:spPr/>
        <p:txBody>
          <a:bodyPr/>
          <a:lstStyle/>
          <a:p>
            <a:pPr eaLnBrk="1" hangingPunct="1"/>
            <a:r>
              <a:rPr lang="en-US" dirty="0">
                <a:latin typeface="Arial" charset="0"/>
                <a:cs typeface="Arial" charset="0"/>
              </a:rPr>
              <a:t>Organizing and </a:t>
            </a:r>
            <a:r>
              <a:rPr lang="en-US" dirty="0">
                <a:solidFill>
                  <a:srgbClr val="FF0000"/>
                </a:solidFill>
                <a:latin typeface="Arial" charset="0"/>
                <a:cs typeface="Arial" charset="0"/>
              </a:rPr>
              <a:t>managing resources </a:t>
            </a:r>
            <a:r>
              <a:rPr lang="en-US" dirty="0">
                <a:latin typeface="Arial" charset="0"/>
                <a:cs typeface="Arial" charset="0"/>
              </a:rPr>
              <a:t>(e.g. people) </a:t>
            </a:r>
          </a:p>
          <a:p>
            <a:pPr eaLnBrk="1" hangingPunct="1"/>
            <a:r>
              <a:rPr lang="en-US" dirty="0">
                <a:latin typeface="Arial" charset="0"/>
                <a:cs typeface="Arial" charset="0"/>
              </a:rPr>
              <a:t>…in a way that the </a:t>
            </a:r>
            <a:r>
              <a:rPr lang="en-US" dirty="0">
                <a:solidFill>
                  <a:srgbClr val="FF0000"/>
                </a:solidFill>
                <a:latin typeface="Arial" charset="0"/>
                <a:cs typeface="Arial" charset="0"/>
              </a:rPr>
              <a:t>project objective </a:t>
            </a:r>
            <a:r>
              <a:rPr lang="en-US" dirty="0">
                <a:latin typeface="Arial" charset="0"/>
                <a:cs typeface="Arial" charset="0"/>
              </a:rPr>
              <a:t>is achieved…</a:t>
            </a:r>
          </a:p>
          <a:p>
            <a:pPr eaLnBrk="1" hangingPunct="1"/>
            <a:r>
              <a:rPr lang="en-US" dirty="0">
                <a:latin typeface="Arial" charset="0"/>
                <a:cs typeface="Arial" charset="0"/>
              </a:rPr>
              <a:t>…within quality, time and cost </a:t>
            </a:r>
            <a:r>
              <a:rPr lang="en-US" dirty="0">
                <a:solidFill>
                  <a:srgbClr val="FF0000"/>
                </a:solidFill>
                <a:latin typeface="Arial" charset="0"/>
                <a:cs typeface="Arial" charset="0"/>
              </a:rPr>
              <a:t>constraints</a:t>
            </a:r>
          </a:p>
        </p:txBody>
      </p:sp>
      <p:pic>
        <p:nvPicPr>
          <p:cNvPr id="8" name="Picture 7" descr="R:\Powerpoint\Pe_Uk\PE120-Cadle\Final_Files\GIF\ch12\C12NF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492896"/>
            <a:ext cx="5616624" cy="377900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Explosion 2 1"/>
          <p:cNvSpPr/>
          <p:nvPr/>
        </p:nvSpPr>
        <p:spPr>
          <a:xfrm>
            <a:off x="5868144" y="2708920"/>
            <a:ext cx="2952328" cy="122413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completion</a:t>
            </a:r>
          </a:p>
        </p:txBody>
      </p:sp>
      <p:sp>
        <p:nvSpPr>
          <p:cNvPr id="3" name="Slide Number Placeholder 2"/>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8068591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2"/>
          <p:cNvPicPr>
            <a:picLocks noGrp="1" noChangeAspect="1" noChangeArrowheads="1"/>
          </p:cNvPicPr>
          <p:nvPr>
            <p:ph/>
          </p:nvPr>
        </p:nvPicPr>
        <p:blipFill rotWithShape="1">
          <a:blip r:embed="rId3">
            <a:extLst>
              <a:ext uri="{28A0092B-C50C-407E-A947-70E740481C1C}">
                <a14:useLocalDpi xmlns:a14="http://schemas.microsoft.com/office/drawing/2010/main" val="0"/>
              </a:ext>
            </a:extLst>
          </a:blip>
          <a:srcRect t="10665"/>
          <a:stretch/>
        </p:blipFill>
        <p:spPr>
          <a:xfrm>
            <a:off x="395536" y="2020596"/>
            <a:ext cx="8229600" cy="3281679"/>
          </a:xfrm>
        </p:spPr>
      </p:pic>
      <p:sp>
        <p:nvSpPr>
          <p:cNvPr id="2" name="TextBox 1"/>
          <p:cNvSpPr txBox="1"/>
          <p:nvPr/>
        </p:nvSpPr>
        <p:spPr>
          <a:xfrm>
            <a:off x="5508104" y="5517232"/>
            <a:ext cx="3168352" cy="1200329"/>
          </a:xfrm>
          <a:prstGeom prst="rect">
            <a:avLst/>
          </a:prstGeom>
          <a:solidFill>
            <a:schemeClr val="bg1"/>
          </a:solidFill>
        </p:spPr>
        <p:txBody>
          <a:bodyPr wrap="square" rtlCol="0">
            <a:spAutoFit/>
          </a:bodyPr>
          <a:lstStyle/>
          <a:p>
            <a:r>
              <a:rPr lang="en-US" dirty="0"/>
              <a:t>Schedule control (on time)</a:t>
            </a:r>
          </a:p>
          <a:p>
            <a:r>
              <a:rPr lang="en-US" dirty="0"/>
              <a:t>Cost control (on budget)</a:t>
            </a:r>
          </a:p>
          <a:p>
            <a:r>
              <a:rPr lang="en-US" dirty="0"/>
              <a:t>Quality control (with the desired level of quality)</a:t>
            </a:r>
          </a:p>
        </p:txBody>
      </p:sp>
      <p:sp>
        <p:nvSpPr>
          <p:cNvPr id="7" name="TextBox 6"/>
          <p:cNvSpPr txBox="1"/>
          <p:nvPr/>
        </p:nvSpPr>
        <p:spPr>
          <a:xfrm>
            <a:off x="395536" y="44624"/>
            <a:ext cx="4896544" cy="1477328"/>
          </a:xfrm>
          <a:prstGeom prst="rect">
            <a:avLst/>
          </a:prstGeom>
          <a:solidFill>
            <a:srgbClr val="FFFFFF"/>
          </a:solidFill>
        </p:spPr>
        <p:txBody>
          <a:bodyPr wrap="square" rtlCol="0">
            <a:spAutoFit/>
          </a:bodyPr>
          <a:lstStyle/>
          <a:p>
            <a:r>
              <a:rPr lang="en-US" dirty="0"/>
              <a:t>Scope?</a:t>
            </a:r>
          </a:p>
          <a:p>
            <a:r>
              <a:rPr lang="en-US" dirty="0"/>
              <a:t>Which activities? Duration of activities? Dependencies?</a:t>
            </a:r>
          </a:p>
          <a:p>
            <a:r>
              <a:rPr lang="en-US" dirty="0"/>
              <a:t>Which resources? Cost of resources?</a:t>
            </a:r>
          </a:p>
          <a:p>
            <a:r>
              <a:rPr lang="en-US" dirty="0"/>
              <a:t>Scheduling and sequencing of activities?</a:t>
            </a:r>
          </a:p>
        </p:txBody>
      </p:sp>
      <p:cxnSp>
        <p:nvCxnSpPr>
          <p:cNvPr id="4" name="Straight Arrow Connector 3"/>
          <p:cNvCxnSpPr/>
          <p:nvPr/>
        </p:nvCxnSpPr>
        <p:spPr>
          <a:xfrm flipH="1" flipV="1">
            <a:off x="5652120" y="4221088"/>
            <a:ext cx="936104" cy="1224136"/>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699792" y="1484784"/>
            <a:ext cx="504056" cy="144016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B57D79B9-EC00-0846-AE31-A844AA9D692D}" type="slidenum">
              <a:rPr lang="en-US" smtClean="0"/>
              <a:pPr/>
              <a:t>9</a:t>
            </a:fld>
            <a:endParaRPr lang="en-US"/>
          </a:p>
        </p:txBody>
      </p:sp>
    </p:spTree>
    <p:extLst>
      <p:ext uri="{BB962C8B-B14F-4D97-AF65-F5344CB8AC3E}">
        <p14:creationId xmlns:p14="http://schemas.microsoft.com/office/powerpoint/2010/main" val="1644598448"/>
      </p:ext>
    </p:extLst>
  </p:cSld>
  <p:clrMapOvr>
    <a:masterClrMapping/>
  </p:clrMapOvr>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1321</TotalTime>
  <Words>2285</Words>
  <Application>Microsoft Office PowerPoint</Application>
  <PresentationFormat>Bildspel på skärmen (4:3)</PresentationFormat>
  <Paragraphs>407</Paragraphs>
  <Slides>44</Slides>
  <Notes>9</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44</vt:i4>
      </vt:variant>
    </vt:vector>
  </HeadingPairs>
  <TitlesOfParts>
    <vt:vector size="50" baseType="lpstr">
      <vt:lpstr>ＭＳ Ｐゴシック</vt:lpstr>
      <vt:lpstr>Arial</vt:lpstr>
      <vt:lpstr>Calibri</vt:lpstr>
      <vt:lpstr>Georgia</vt:lpstr>
      <vt:lpstr>Times New Roman</vt:lpstr>
      <vt:lpstr>Vorlage</vt:lpstr>
      <vt:lpstr>DIT092: Mini Project</vt:lpstr>
      <vt:lpstr>Acknowledge</vt:lpstr>
      <vt:lpstr>Project aim</vt:lpstr>
      <vt:lpstr>Terminology: Supplier and Customer</vt:lpstr>
      <vt:lpstr>Terminology: Products and services</vt:lpstr>
      <vt:lpstr>What is a project ?</vt:lpstr>
      <vt:lpstr>What is project management?</vt:lpstr>
      <vt:lpstr>What is project management?</vt:lpstr>
      <vt:lpstr>PowerPoint-presentation</vt:lpstr>
      <vt:lpstr>Job of the project manager</vt:lpstr>
      <vt:lpstr>Job of the project manager</vt:lpstr>
      <vt:lpstr>‘Soft skills’are required</vt:lpstr>
      <vt:lpstr>Learning ‘project mechanics’is important</vt:lpstr>
      <vt:lpstr>Standards and certification programs</vt:lpstr>
      <vt:lpstr>Why is SW development different?</vt:lpstr>
      <vt:lpstr>Why is SW development different?</vt:lpstr>
      <vt:lpstr>Why is SW development different?</vt:lpstr>
      <vt:lpstr>Your experience!</vt:lpstr>
      <vt:lpstr>Types of  Information Systems Projects</vt:lpstr>
      <vt:lpstr>Types of Information Systems (IS) Projects</vt:lpstr>
      <vt:lpstr>Software development projects</vt:lpstr>
      <vt:lpstr>Smaller IS projects</vt:lpstr>
      <vt:lpstr>Package implementation projects</vt:lpstr>
      <vt:lpstr>Consultancy and business analysis projects</vt:lpstr>
      <vt:lpstr>System enhancement projects</vt:lpstr>
      <vt:lpstr>Systems migration projects</vt:lpstr>
      <vt:lpstr>Infrastructure projects</vt:lpstr>
      <vt:lpstr>Outsourcing projects</vt:lpstr>
      <vt:lpstr>Disaster recovery projects</vt:lpstr>
      <vt:lpstr>Development Lifecycle</vt:lpstr>
      <vt:lpstr>Relationship with project management</vt:lpstr>
      <vt:lpstr>Relationship with project management</vt:lpstr>
      <vt:lpstr>However…</vt:lpstr>
      <vt:lpstr>Development lifecycle models</vt:lpstr>
      <vt:lpstr>Waterfall model</vt:lpstr>
      <vt:lpstr>The ‘V’ model</vt:lpstr>
      <vt:lpstr>The ‘b’ model</vt:lpstr>
      <vt:lpstr>The incremental approach</vt:lpstr>
      <vt:lpstr>The spiral model – evolutionary development</vt:lpstr>
      <vt:lpstr>Unified Process</vt:lpstr>
      <vt:lpstr>Agile approaches </vt:lpstr>
      <vt:lpstr>Agile approaches </vt:lpstr>
      <vt:lpstr>Extreme programming (XP)</vt:lpstr>
      <vt:lpstr>SCRUM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Information Systems Projects</dc:title>
  <dc:creator>Romina Spalazzese</dc:creator>
  <cp:lastModifiedBy>Björn Olsson</cp:lastModifiedBy>
  <cp:revision>265</cp:revision>
  <dcterms:created xsi:type="dcterms:W3CDTF">2013-10-26T10:02:57Z</dcterms:created>
  <dcterms:modified xsi:type="dcterms:W3CDTF">2017-10-22T14:50:55Z</dcterms:modified>
</cp:coreProperties>
</file>